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sldIdLst>
    <p:sldId id="256" r:id="rId3"/>
    <p:sldId id="258" r:id="rId4"/>
    <p:sldId id="470" r:id="rId5"/>
    <p:sldId id="384" r:id="rId6"/>
    <p:sldId id="389" r:id="rId7"/>
    <p:sldId id="385" r:id="rId8"/>
    <p:sldId id="489" r:id="rId9"/>
    <p:sldId id="492" r:id="rId10"/>
    <p:sldId id="493" r:id="rId11"/>
    <p:sldId id="471" r:id="rId12"/>
    <p:sldId id="272" r:id="rId13"/>
    <p:sldId id="494" r:id="rId14"/>
    <p:sldId id="496" r:id="rId15"/>
    <p:sldId id="497" r:id="rId16"/>
    <p:sldId id="498" r:id="rId17"/>
    <p:sldId id="499" r:id="rId18"/>
    <p:sldId id="500" r:id="rId19"/>
    <p:sldId id="501" r:id="rId20"/>
    <p:sldId id="502" r:id="rId21"/>
    <p:sldId id="503" r:id="rId22"/>
    <p:sldId id="518" r:id="rId23"/>
    <p:sldId id="519" r:id="rId24"/>
    <p:sldId id="472" r:id="rId25"/>
    <p:sldId id="404" r:id="rId26"/>
    <p:sldId id="403" r:id="rId27"/>
    <p:sldId id="548" r:id="rId28"/>
    <p:sldId id="508" r:id="rId29"/>
    <p:sldId id="509" r:id="rId30"/>
    <p:sldId id="504" r:id="rId31"/>
    <p:sldId id="549" r:id="rId32"/>
    <p:sldId id="506" r:id="rId33"/>
    <p:sldId id="507" r:id="rId34"/>
    <p:sldId id="510" r:id="rId35"/>
    <p:sldId id="511" r:id="rId36"/>
    <p:sldId id="512" r:id="rId37"/>
    <p:sldId id="513" r:id="rId38"/>
    <p:sldId id="514" r:id="rId39"/>
    <p:sldId id="516" r:id="rId40"/>
    <p:sldId id="550" r:id="rId41"/>
    <p:sldId id="546" r:id="rId42"/>
    <p:sldId id="551" r:id="rId43"/>
    <p:sldId id="552" r:id="rId44"/>
    <p:sldId id="553" r:id="rId45"/>
    <p:sldId id="554" r:id="rId46"/>
    <p:sldId id="555" r:id="rId47"/>
    <p:sldId id="556" r:id="rId48"/>
    <p:sldId id="557" r:id="rId49"/>
    <p:sldId id="515" r:id="rId50"/>
    <p:sldId id="521" r:id="rId51"/>
    <p:sldId id="523" r:id="rId52"/>
    <p:sldId id="522" r:id="rId53"/>
    <p:sldId id="525" r:id="rId54"/>
    <p:sldId id="524" r:id="rId55"/>
    <p:sldId id="526" r:id="rId56"/>
    <p:sldId id="527" r:id="rId57"/>
    <p:sldId id="528" r:id="rId58"/>
    <p:sldId id="537" r:id="rId59"/>
    <p:sldId id="538" r:id="rId60"/>
    <p:sldId id="540" r:id="rId61"/>
    <p:sldId id="541" r:id="rId62"/>
    <p:sldId id="542" r:id="rId63"/>
    <p:sldId id="543" r:id="rId64"/>
    <p:sldId id="544" r:id="rId65"/>
    <p:sldId id="545" r:id="rId66"/>
    <p:sldId id="558" r:id="rId67"/>
    <p:sldId id="559" r:id="rId68"/>
    <p:sldId id="487" r:id="rId6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C0000"/>
    <a:srgbClr val="FF6600"/>
    <a:srgbClr val="CC6600"/>
    <a:srgbClr val="FFFFFF"/>
    <a:srgbClr val="C0C0C0"/>
    <a:srgbClr val="B2B2B2"/>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674" autoAdjust="0"/>
    <p:restoredTop sz="99773" autoAdjust="0"/>
  </p:normalViewPr>
  <p:slideViewPr>
    <p:cSldViewPr>
      <p:cViewPr>
        <p:scale>
          <a:sx n="60" d="100"/>
          <a:sy n="60" d="100"/>
        </p:scale>
        <p:origin x="-252"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F4191-B77C-4E8E-A91A-8F218FE4F681}" type="doc">
      <dgm:prSet loTypeId="urn:microsoft.com/office/officeart/2005/8/layout/vList5" loCatId="list" qsTypeId="urn:microsoft.com/office/officeart/2005/8/quickstyle/simple5" qsCatId="simple" csTypeId="urn:microsoft.com/office/officeart/2005/8/colors/accent2_1" csCatId="accent2" phldr="1"/>
      <dgm:spPr/>
      <dgm:t>
        <a:bodyPr/>
        <a:lstStyle/>
        <a:p>
          <a:endParaRPr lang="zh-CN" altLang="en-US"/>
        </a:p>
      </dgm:t>
    </dgm:pt>
    <dgm:pt modelId="{94AA38ED-5C06-4791-A323-E03836F5D58F}">
      <dgm:prSet phldrT="[文本]" custT="1"/>
      <dgm:spPr/>
      <dgm:t>
        <a:bodyPr/>
        <a:lstStyle/>
        <a:p>
          <a:r>
            <a:rPr lang="en-US" altLang="zh-CN" sz="2400" dirty="0" smtClean="0">
              <a:latin typeface="Tahoma" pitchFamily="34" charset="0"/>
              <a:ea typeface="Tahoma" pitchFamily="34" charset="0"/>
              <a:cs typeface="Tahoma" pitchFamily="34" charset="0"/>
            </a:rPr>
            <a:t>Ⅰ</a:t>
          </a:r>
          <a:endParaRPr lang="zh-CN" altLang="en-US" sz="2400" dirty="0">
            <a:latin typeface="Tahoma" pitchFamily="34" charset="0"/>
            <a:cs typeface="Tahoma" pitchFamily="34" charset="0"/>
          </a:endParaRPr>
        </a:p>
      </dgm:t>
    </dgm:pt>
    <dgm:pt modelId="{9464377D-8C50-4396-9596-E71C37287DB6}" type="parTrans" cxnId="{3E0EA2B5-4625-497C-8F62-4929A95AE8D4}">
      <dgm:prSet/>
      <dgm:spPr/>
      <dgm:t>
        <a:bodyPr/>
        <a:lstStyle/>
        <a:p>
          <a:endParaRPr lang="zh-CN" altLang="en-US" sz="2400">
            <a:latin typeface="Tahoma" pitchFamily="34" charset="0"/>
            <a:cs typeface="Tahoma" pitchFamily="34" charset="0"/>
          </a:endParaRPr>
        </a:p>
      </dgm:t>
    </dgm:pt>
    <dgm:pt modelId="{690EABBE-2409-448B-9EDF-17C772CB2DA2}" type="sibTrans" cxnId="{3E0EA2B5-4625-497C-8F62-4929A95AE8D4}">
      <dgm:prSet/>
      <dgm:spPr/>
      <dgm:t>
        <a:bodyPr/>
        <a:lstStyle/>
        <a:p>
          <a:endParaRPr lang="zh-CN" altLang="en-US" sz="2400">
            <a:latin typeface="Tahoma" pitchFamily="34" charset="0"/>
            <a:cs typeface="Tahoma" pitchFamily="34" charset="0"/>
          </a:endParaRPr>
        </a:p>
      </dgm:t>
    </dgm:pt>
    <dgm:pt modelId="{3F020AF9-EA39-4B23-A3BC-6E64BC734651}">
      <dgm:prSet phldrT="[文本]" custT="1"/>
      <dgm:spPr/>
      <dgm:t>
        <a:bodyPr/>
        <a:lstStyle/>
        <a:p>
          <a:r>
            <a:rPr lang="en-US" altLang="zh-CN" sz="2400" dirty="0" err="1" smtClean="0">
              <a:latin typeface="Tahoma" pitchFamily="34" charset="0"/>
              <a:ea typeface="Tahoma" pitchFamily="34" charset="0"/>
              <a:cs typeface="Tahoma" pitchFamily="34" charset="0"/>
            </a:rPr>
            <a:t>Kinco</a:t>
          </a:r>
          <a:r>
            <a:rPr lang="en-US" altLang="zh-CN" sz="2400" dirty="0" smtClean="0">
              <a:latin typeface="Tahoma" pitchFamily="34" charset="0"/>
              <a:ea typeface="Tahoma" pitchFamily="34" charset="0"/>
              <a:cs typeface="Tahoma" pitchFamily="34" charset="0"/>
            </a:rPr>
            <a:t> HMI Profile</a:t>
          </a:r>
          <a:endParaRPr lang="zh-CN" altLang="en-US" sz="2400" dirty="0">
            <a:latin typeface="Tahoma" pitchFamily="34" charset="0"/>
            <a:cs typeface="Tahoma" pitchFamily="34" charset="0"/>
          </a:endParaRPr>
        </a:p>
      </dgm:t>
    </dgm:pt>
    <dgm:pt modelId="{F08939E3-4C3A-4F34-A83B-F8CAC740FCE7}" type="parTrans" cxnId="{4765716A-15A1-4048-8B1D-7CC8EABB8247}">
      <dgm:prSet/>
      <dgm:spPr/>
      <dgm:t>
        <a:bodyPr/>
        <a:lstStyle/>
        <a:p>
          <a:endParaRPr lang="zh-CN" altLang="en-US" sz="2400">
            <a:latin typeface="Tahoma" pitchFamily="34" charset="0"/>
            <a:cs typeface="Tahoma" pitchFamily="34" charset="0"/>
          </a:endParaRPr>
        </a:p>
      </dgm:t>
    </dgm:pt>
    <dgm:pt modelId="{149507AB-CBB4-4172-BBF1-9B25437C21FB}" type="sibTrans" cxnId="{4765716A-15A1-4048-8B1D-7CC8EABB8247}">
      <dgm:prSet/>
      <dgm:spPr/>
      <dgm:t>
        <a:bodyPr/>
        <a:lstStyle/>
        <a:p>
          <a:endParaRPr lang="zh-CN" altLang="en-US" sz="2400">
            <a:latin typeface="Tahoma" pitchFamily="34" charset="0"/>
            <a:cs typeface="Tahoma" pitchFamily="34" charset="0"/>
          </a:endParaRPr>
        </a:p>
      </dgm:t>
    </dgm:pt>
    <dgm:pt modelId="{308B2DBB-2A29-406D-B9EA-C93685DA58D2}">
      <dgm:prSet phldrT="[文本]" custT="1"/>
      <dgm:spPr/>
      <dgm:t>
        <a:bodyPr/>
        <a:lstStyle/>
        <a:p>
          <a:r>
            <a:rPr lang="en-US" altLang="zh-CN" sz="2400" dirty="0" smtClean="0">
              <a:latin typeface="Tahoma" pitchFamily="34" charset="0"/>
              <a:ea typeface="Tahoma" pitchFamily="34" charset="0"/>
              <a:cs typeface="Tahoma" pitchFamily="34" charset="0"/>
            </a:rPr>
            <a:t>Ⅱ</a:t>
          </a:r>
          <a:endParaRPr lang="zh-CN" altLang="en-US" sz="2400" dirty="0">
            <a:latin typeface="Tahoma" pitchFamily="34" charset="0"/>
            <a:cs typeface="Tahoma" pitchFamily="34" charset="0"/>
          </a:endParaRPr>
        </a:p>
      </dgm:t>
    </dgm:pt>
    <dgm:pt modelId="{83BA0BFE-EA28-4361-BCD4-5B7AB7024DA3}" type="parTrans" cxnId="{A2FB8BB0-2D71-4A07-A00D-C5F6C29B7720}">
      <dgm:prSet/>
      <dgm:spPr/>
      <dgm:t>
        <a:bodyPr/>
        <a:lstStyle/>
        <a:p>
          <a:endParaRPr lang="zh-CN" altLang="en-US" sz="2400">
            <a:latin typeface="Tahoma" pitchFamily="34" charset="0"/>
            <a:cs typeface="Tahoma" pitchFamily="34" charset="0"/>
          </a:endParaRPr>
        </a:p>
      </dgm:t>
    </dgm:pt>
    <dgm:pt modelId="{6C08B626-3D15-41AA-9C23-9319AD3CA442}" type="sibTrans" cxnId="{A2FB8BB0-2D71-4A07-A00D-C5F6C29B7720}">
      <dgm:prSet/>
      <dgm:spPr/>
      <dgm:t>
        <a:bodyPr/>
        <a:lstStyle/>
        <a:p>
          <a:endParaRPr lang="zh-CN" altLang="en-US" sz="2400">
            <a:latin typeface="Tahoma" pitchFamily="34" charset="0"/>
            <a:cs typeface="Tahoma" pitchFamily="34" charset="0"/>
          </a:endParaRPr>
        </a:p>
      </dgm:t>
    </dgm:pt>
    <dgm:pt modelId="{0E1050BE-9DDC-4918-B89D-3F9913AA1B5A}">
      <dgm:prSet phldrT="[文本]" custT="1"/>
      <dgm:spPr/>
      <dgm:t>
        <a:bodyPr/>
        <a:lstStyle/>
        <a:p>
          <a:r>
            <a:rPr lang="en-US" altLang="zh-CN" sz="2400" dirty="0" err="1" smtClean="0">
              <a:latin typeface="Tahoma" pitchFamily="34" charset="0"/>
              <a:cs typeface="Tahoma" pitchFamily="34" charset="0"/>
            </a:rPr>
            <a:t>Kinco</a:t>
          </a:r>
          <a:r>
            <a:rPr lang="en-US" altLang="zh-CN" sz="2400" dirty="0" smtClean="0">
              <a:latin typeface="Tahoma" pitchFamily="34" charset="0"/>
              <a:cs typeface="Tahoma" pitchFamily="34" charset="0"/>
            </a:rPr>
            <a:t> </a:t>
          </a:r>
          <a:r>
            <a:rPr lang="en-US" altLang="zh-CN" sz="2400" dirty="0" err="1" smtClean="0">
              <a:latin typeface="Tahoma" pitchFamily="34" charset="0"/>
              <a:cs typeface="Tahoma" pitchFamily="34" charset="0"/>
            </a:rPr>
            <a:t>HMIware</a:t>
          </a:r>
          <a:r>
            <a:rPr lang="en-US" altLang="zh-CN" sz="2400" dirty="0" smtClean="0">
              <a:latin typeface="Tahoma" pitchFamily="34" charset="0"/>
              <a:cs typeface="Tahoma" pitchFamily="34" charset="0"/>
            </a:rPr>
            <a:t> Fast Start</a:t>
          </a:r>
          <a:endParaRPr lang="zh-CN" altLang="en-US" sz="2400" dirty="0">
            <a:latin typeface="Tahoma" pitchFamily="34" charset="0"/>
            <a:cs typeface="Tahoma" pitchFamily="34" charset="0"/>
          </a:endParaRPr>
        </a:p>
      </dgm:t>
    </dgm:pt>
    <dgm:pt modelId="{B8AB4F19-20E7-42B3-BFD0-CEB46B6A5AC5}" type="parTrans" cxnId="{3973EFA9-C686-4555-9566-E3E9607E4C10}">
      <dgm:prSet/>
      <dgm:spPr/>
      <dgm:t>
        <a:bodyPr/>
        <a:lstStyle/>
        <a:p>
          <a:endParaRPr lang="zh-CN" altLang="en-US" sz="2400">
            <a:latin typeface="Tahoma" pitchFamily="34" charset="0"/>
            <a:cs typeface="Tahoma" pitchFamily="34" charset="0"/>
          </a:endParaRPr>
        </a:p>
      </dgm:t>
    </dgm:pt>
    <dgm:pt modelId="{810EE42D-C312-4895-AF29-BC5B71B23D25}" type="sibTrans" cxnId="{3973EFA9-C686-4555-9566-E3E9607E4C10}">
      <dgm:prSet/>
      <dgm:spPr/>
      <dgm:t>
        <a:bodyPr/>
        <a:lstStyle/>
        <a:p>
          <a:endParaRPr lang="zh-CN" altLang="en-US" sz="2400">
            <a:latin typeface="Tahoma" pitchFamily="34" charset="0"/>
            <a:cs typeface="Tahoma" pitchFamily="34" charset="0"/>
          </a:endParaRPr>
        </a:p>
      </dgm:t>
    </dgm:pt>
    <dgm:pt modelId="{BBB5584C-ABC1-4830-89B1-2B268C0BDC6E}">
      <dgm:prSet phldrT="[文本]" custT="1"/>
      <dgm:spPr/>
      <dgm:t>
        <a:bodyPr/>
        <a:lstStyle/>
        <a:p>
          <a:r>
            <a:rPr lang="en-US" altLang="zh-CN" sz="2400" dirty="0" smtClean="0">
              <a:latin typeface="Tahoma" pitchFamily="34" charset="0"/>
              <a:ea typeface="Tahoma" pitchFamily="34" charset="0"/>
              <a:cs typeface="Tahoma" pitchFamily="34" charset="0"/>
            </a:rPr>
            <a:t>Ⅲ</a:t>
          </a:r>
          <a:endParaRPr lang="zh-CN" altLang="en-US" sz="2400" dirty="0">
            <a:latin typeface="Tahoma" pitchFamily="34" charset="0"/>
            <a:cs typeface="Tahoma" pitchFamily="34" charset="0"/>
          </a:endParaRPr>
        </a:p>
      </dgm:t>
    </dgm:pt>
    <dgm:pt modelId="{4F05AE52-62C5-4A1B-B224-E6C762F6320F}" type="parTrans" cxnId="{37BE2D24-F986-40C4-999B-AC5C1785384E}">
      <dgm:prSet/>
      <dgm:spPr/>
      <dgm:t>
        <a:bodyPr/>
        <a:lstStyle/>
        <a:p>
          <a:endParaRPr lang="zh-CN" altLang="en-US" sz="2400">
            <a:latin typeface="Tahoma" pitchFamily="34" charset="0"/>
            <a:cs typeface="Tahoma" pitchFamily="34" charset="0"/>
          </a:endParaRPr>
        </a:p>
      </dgm:t>
    </dgm:pt>
    <dgm:pt modelId="{2FD20124-A69D-4732-9EFA-024D72AE8B16}" type="sibTrans" cxnId="{37BE2D24-F986-40C4-999B-AC5C1785384E}">
      <dgm:prSet/>
      <dgm:spPr/>
      <dgm:t>
        <a:bodyPr/>
        <a:lstStyle/>
        <a:p>
          <a:endParaRPr lang="zh-CN" altLang="en-US" sz="2400">
            <a:latin typeface="Tahoma" pitchFamily="34" charset="0"/>
            <a:cs typeface="Tahoma" pitchFamily="34" charset="0"/>
          </a:endParaRPr>
        </a:p>
      </dgm:t>
    </dgm:pt>
    <dgm:pt modelId="{2042925B-DCB4-4F78-B786-242C3589AC17}">
      <dgm:prSet phldrT="[文本]" custT="1"/>
      <dgm:spPr/>
      <dgm:t>
        <a:bodyPr/>
        <a:lstStyle/>
        <a:p>
          <a:r>
            <a:rPr lang="en-US" altLang="zh-CN" sz="2400" dirty="0" smtClean="0">
              <a:latin typeface="Tahoma" pitchFamily="34" charset="0"/>
              <a:ea typeface="Tahoma" pitchFamily="34" charset="0"/>
              <a:cs typeface="Tahoma" pitchFamily="34" charset="0"/>
            </a:rPr>
            <a:t>Main Function Introduction</a:t>
          </a:r>
          <a:endParaRPr lang="zh-CN" altLang="en-US" sz="2400" dirty="0">
            <a:latin typeface="Tahoma" pitchFamily="34" charset="0"/>
            <a:cs typeface="Tahoma" pitchFamily="34" charset="0"/>
          </a:endParaRPr>
        </a:p>
      </dgm:t>
    </dgm:pt>
    <dgm:pt modelId="{595ECDC1-A9BC-49DB-93FA-47AB423BCBF5}" type="parTrans" cxnId="{772344CE-01C4-48FB-B857-484AE73922F3}">
      <dgm:prSet/>
      <dgm:spPr/>
      <dgm:t>
        <a:bodyPr/>
        <a:lstStyle/>
        <a:p>
          <a:endParaRPr lang="zh-CN" altLang="en-US" sz="2400">
            <a:latin typeface="Tahoma" pitchFamily="34" charset="0"/>
            <a:cs typeface="Tahoma" pitchFamily="34" charset="0"/>
          </a:endParaRPr>
        </a:p>
      </dgm:t>
    </dgm:pt>
    <dgm:pt modelId="{B1F37C14-04C6-4B32-982F-1285B918DB2B}" type="sibTrans" cxnId="{772344CE-01C4-48FB-B857-484AE73922F3}">
      <dgm:prSet/>
      <dgm:spPr/>
      <dgm:t>
        <a:bodyPr/>
        <a:lstStyle/>
        <a:p>
          <a:endParaRPr lang="zh-CN" altLang="en-US" sz="2400">
            <a:latin typeface="Tahoma" pitchFamily="34" charset="0"/>
            <a:cs typeface="Tahoma" pitchFamily="34" charset="0"/>
          </a:endParaRPr>
        </a:p>
      </dgm:t>
    </dgm:pt>
    <dgm:pt modelId="{8B1262BE-9643-45D8-833E-99430AB8C859}">
      <dgm:prSet phldrT="[文本]" custT="1"/>
      <dgm:spPr/>
      <dgm:t>
        <a:bodyPr/>
        <a:lstStyle/>
        <a:p>
          <a:r>
            <a:rPr lang="en-US" altLang="zh-CN" sz="2400" dirty="0" smtClean="0">
              <a:latin typeface="Tahoma" pitchFamily="34" charset="0"/>
              <a:ea typeface="Tahoma" pitchFamily="34" charset="0"/>
              <a:cs typeface="Tahoma" pitchFamily="34" charset="0"/>
            </a:rPr>
            <a:t>Ⅳ</a:t>
          </a:r>
          <a:endParaRPr lang="zh-CN" altLang="en-US" sz="2400" dirty="0">
            <a:latin typeface="Tahoma" pitchFamily="34" charset="0"/>
            <a:cs typeface="Tahoma" pitchFamily="34" charset="0"/>
          </a:endParaRPr>
        </a:p>
      </dgm:t>
    </dgm:pt>
    <dgm:pt modelId="{3C17F42D-CDA0-45CD-A0EE-7E66ABCF8D12}" type="parTrans" cxnId="{91E77D0E-C531-4F2D-B5A0-133D44289AFB}">
      <dgm:prSet/>
      <dgm:spPr/>
      <dgm:t>
        <a:bodyPr/>
        <a:lstStyle/>
        <a:p>
          <a:endParaRPr lang="zh-CN" altLang="en-US" sz="2400">
            <a:latin typeface="Tahoma" pitchFamily="34" charset="0"/>
            <a:cs typeface="Tahoma" pitchFamily="34" charset="0"/>
          </a:endParaRPr>
        </a:p>
      </dgm:t>
    </dgm:pt>
    <dgm:pt modelId="{3EA60A61-13AD-4833-BD04-160FDE6F4346}" type="sibTrans" cxnId="{91E77D0E-C531-4F2D-B5A0-133D44289AFB}">
      <dgm:prSet/>
      <dgm:spPr/>
      <dgm:t>
        <a:bodyPr/>
        <a:lstStyle/>
        <a:p>
          <a:endParaRPr lang="zh-CN" altLang="en-US" sz="2400">
            <a:latin typeface="Tahoma" pitchFamily="34" charset="0"/>
            <a:cs typeface="Tahoma" pitchFamily="34" charset="0"/>
          </a:endParaRPr>
        </a:p>
      </dgm:t>
    </dgm:pt>
    <dgm:pt modelId="{74F1326E-DD8E-422A-AA70-00B0ADF19E12}">
      <dgm:prSet phldrT="[文本]" custT="1"/>
      <dgm:spPr/>
      <dgm:t>
        <a:bodyPr/>
        <a:lstStyle/>
        <a:p>
          <a:r>
            <a:rPr lang="en-US" altLang="zh-CN" sz="2400" dirty="0" smtClean="0">
              <a:latin typeface="Tahoma" pitchFamily="34" charset="0"/>
              <a:ea typeface="Tahoma" pitchFamily="34" charset="0"/>
              <a:cs typeface="Tahoma" pitchFamily="34" charset="0"/>
            </a:rPr>
            <a:t>Advanced Function Introduction</a:t>
          </a:r>
          <a:endParaRPr lang="zh-CN" altLang="en-US" sz="2400" dirty="0">
            <a:latin typeface="Tahoma" pitchFamily="34" charset="0"/>
            <a:cs typeface="Tahoma" pitchFamily="34" charset="0"/>
          </a:endParaRPr>
        </a:p>
      </dgm:t>
    </dgm:pt>
    <dgm:pt modelId="{A737F28A-6483-45DC-9AAC-D25AF40938C0}" type="parTrans" cxnId="{2E0B5857-B254-4CA9-88A4-0242CAD35EE8}">
      <dgm:prSet/>
      <dgm:spPr/>
      <dgm:t>
        <a:bodyPr/>
        <a:lstStyle/>
        <a:p>
          <a:endParaRPr lang="zh-CN" altLang="en-US" sz="2400">
            <a:latin typeface="Tahoma" pitchFamily="34" charset="0"/>
            <a:cs typeface="Tahoma" pitchFamily="34" charset="0"/>
          </a:endParaRPr>
        </a:p>
      </dgm:t>
    </dgm:pt>
    <dgm:pt modelId="{9270F740-65AB-4C70-9B85-E2755046A3EE}" type="sibTrans" cxnId="{2E0B5857-B254-4CA9-88A4-0242CAD35EE8}">
      <dgm:prSet/>
      <dgm:spPr/>
      <dgm:t>
        <a:bodyPr/>
        <a:lstStyle/>
        <a:p>
          <a:endParaRPr lang="zh-CN" altLang="en-US" sz="2400">
            <a:latin typeface="Tahoma" pitchFamily="34" charset="0"/>
            <a:cs typeface="Tahoma" pitchFamily="34" charset="0"/>
          </a:endParaRPr>
        </a:p>
      </dgm:t>
    </dgm:pt>
    <dgm:pt modelId="{4EAA18D3-6FAC-4166-AE51-0E2DC9029BA9}" type="pres">
      <dgm:prSet presAssocID="{97DF4191-B77C-4E8E-A91A-8F218FE4F681}" presName="Name0" presStyleCnt="0">
        <dgm:presLayoutVars>
          <dgm:dir/>
          <dgm:animLvl val="lvl"/>
          <dgm:resizeHandles val="exact"/>
        </dgm:presLayoutVars>
      </dgm:prSet>
      <dgm:spPr/>
      <dgm:t>
        <a:bodyPr/>
        <a:lstStyle/>
        <a:p>
          <a:endParaRPr lang="zh-CN" altLang="en-US"/>
        </a:p>
      </dgm:t>
    </dgm:pt>
    <dgm:pt modelId="{0D6DA618-019F-4081-987E-2F3F1894C776}" type="pres">
      <dgm:prSet presAssocID="{94AA38ED-5C06-4791-A323-E03836F5D58F}" presName="linNode" presStyleCnt="0"/>
      <dgm:spPr/>
      <dgm:t>
        <a:bodyPr/>
        <a:lstStyle/>
        <a:p>
          <a:endParaRPr lang="zh-CN" altLang="en-US"/>
        </a:p>
      </dgm:t>
    </dgm:pt>
    <dgm:pt modelId="{021BB178-F678-4BE8-9F71-9802C81D225A}" type="pres">
      <dgm:prSet presAssocID="{94AA38ED-5C06-4791-A323-E03836F5D58F}" presName="parentText" presStyleLbl="node1" presStyleIdx="0" presStyleCnt="4" custScaleX="26282">
        <dgm:presLayoutVars>
          <dgm:chMax val="1"/>
          <dgm:bulletEnabled val="1"/>
        </dgm:presLayoutVars>
      </dgm:prSet>
      <dgm:spPr/>
      <dgm:t>
        <a:bodyPr/>
        <a:lstStyle/>
        <a:p>
          <a:endParaRPr lang="zh-CN" altLang="en-US"/>
        </a:p>
      </dgm:t>
    </dgm:pt>
    <dgm:pt modelId="{E041613D-7611-422D-9691-CF7AE37CEC0C}" type="pres">
      <dgm:prSet presAssocID="{94AA38ED-5C06-4791-A323-E03836F5D58F}" presName="descendantText" presStyleLbl="alignAccFollowNode1" presStyleIdx="0" presStyleCnt="4">
        <dgm:presLayoutVars>
          <dgm:bulletEnabled val="1"/>
        </dgm:presLayoutVars>
      </dgm:prSet>
      <dgm:spPr/>
      <dgm:t>
        <a:bodyPr/>
        <a:lstStyle/>
        <a:p>
          <a:endParaRPr lang="zh-CN" altLang="en-US"/>
        </a:p>
      </dgm:t>
    </dgm:pt>
    <dgm:pt modelId="{88E25DEA-D14C-4AD7-B69E-DA753D37E6D5}" type="pres">
      <dgm:prSet presAssocID="{690EABBE-2409-448B-9EDF-17C772CB2DA2}" presName="sp" presStyleCnt="0"/>
      <dgm:spPr/>
      <dgm:t>
        <a:bodyPr/>
        <a:lstStyle/>
        <a:p>
          <a:endParaRPr lang="zh-CN" altLang="en-US"/>
        </a:p>
      </dgm:t>
    </dgm:pt>
    <dgm:pt modelId="{11E59F54-956D-4A72-A1A8-FF40A2BF74F2}" type="pres">
      <dgm:prSet presAssocID="{308B2DBB-2A29-406D-B9EA-C93685DA58D2}" presName="linNode" presStyleCnt="0"/>
      <dgm:spPr/>
      <dgm:t>
        <a:bodyPr/>
        <a:lstStyle/>
        <a:p>
          <a:endParaRPr lang="zh-CN" altLang="en-US"/>
        </a:p>
      </dgm:t>
    </dgm:pt>
    <dgm:pt modelId="{51077134-B8E9-4C6D-A3ED-C00B577DDE93}" type="pres">
      <dgm:prSet presAssocID="{308B2DBB-2A29-406D-B9EA-C93685DA58D2}" presName="parentText" presStyleLbl="node1" presStyleIdx="1" presStyleCnt="4" custScaleX="26282">
        <dgm:presLayoutVars>
          <dgm:chMax val="1"/>
          <dgm:bulletEnabled val="1"/>
        </dgm:presLayoutVars>
      </dgm:prSet>
      <dgm:spPr/>
      <dgm:t>
        <a:bodyPr/>
        <a:lstStyle/>
        <a:p>
          <a:endParaRPr lang="zh-CN" altLang="en-US"/>
        </a:p>
      </dgm:t>
    </dgm:pt>
    <dgm:pt modelId="{4831D1EB-0A83-4058-8EF8-EC9E23FBB469}" type="pres">
      <dgm:prSet presAssocID="{308B2DBB-2A29-406D-B9EA-C93685DA58D2}" presName="descendantText" presStyleLbl="alignAccFollowNode1" presStyleIdx="1" presStyleCnt="4">
        <dgm:presLayoutVars>
          <dgm:bulletEnabled val="1"/>
        </dgm:presLayoutVars>
      </dgm:prSet>
      <dgm:spPr/>
      <dgm:t>
        <a:bodyPr/>
        <a:lstStyle/>
        <a:p>
          <a:endParaRPr lang="zh-CN" altLang="en-US"/>
        </a:p>
      </dgm:t>
    </dgm:pt>
    <dgm:pt modelId="{B1656EF0-4795-4122-B39B-2B376E269793}" type="pres">
      <dgm:prSet presAssocID="{6C08B626-3D15-41AA-9C23-9319AD3CA442}" presName="sp" presStyleCnt="0"/>
      <dgm:spPr/>
      <dgm:t>
        <a:bodyPr/>
        <a:lstStyle/>
        <a:p>
          <a:endParaRPr lang="zh-CN" altLang="en-US"/>
        </a:p>
      </dgm:t>
    </dgm:pt>
    <dgm:pt modelId="{DE71E139-8AFB-4E38-84F9-814D4327FBD7}" type="pres">
      <dgm:prSet presAssocID="{BBB5584C-ABC1-4830-89B1-2B268C0BDC6E}" presName="linNode" presStyleCnt="0"/>
      <dgm:spPr/>
      <dgm:t>
        <a:bodyPr/>
        <a:lstStyle/>
        <a:p>
          <a:endParaRPr lang="zh-CN" altLang="en-US"/>
        </a:p>
      </dgm:t>
    </dgm:pt>
    <dgm:pt modelId="{6465344F-8651-446C-8E10-EBB5D01405A0}" type="pres">
      <dgm:prSet presAssocID="{BBB5584C-ABC1-4830-89B1-2B268C0BDC6E}" presName="parentText" presStyleLbl="node1" presStyleIdx="2" presStyleCnt="4" custScaleX="26282">
        <dgm:presLayoutVars>
          <dgm:chMax val="1"/>
          <dgm:bulletEnabled val="1"/>
        </dgm:presLayoutVars>
      </dgm:prSet>
      <dgm:spPr/>
      <dgm:t>
        <a:bodyPr/>
        <a:lstStyle/>
        <a:p>
          <a:endParaRPr lang="zh-CN" altLang="en-US"/>
        </a:p>
      </dgm:t>
    </dgm:pt>
    <dgm:pt modelId="{76A1380A-9F54-4184-879C-57FA18BAA33C}" type="pres">
      <dgm:prSet presAssocID="{BBB5584C-ABC1-4830-89B1-2B268C0BDC6E}" presName="descendantText" presStyleLbl="alignAccFollowNode1" presStyleIdx="2" presStyleCnt="4">
        <dgm:presLayoutVars>
          <dgm:bulletEnabled val="1"/>
        </dgm:presLayoutVars>
      </dgm:prSet>
      <dgm:spPr/>
      <dgm:t>
        <a:bodyPr/>
        <a:lstStyle/>
        <a:p>
          <a:endParaRPr lang="zh-CN" altLang="en-US"/>
        </a:p>
      </dgm:t>
    </dgm:pt>
    <dgm:pt modelId="{F5120C1C-52FC-4CB8-AFA0-282FC63C0A70}" type="pres">
      <dgm:prSet presAssocID="{2FD20124-A69D-4732-9EFA-024D72AE8B16}" presName="sp" presStyleCnt="0"/>
      <dgm:spPr/>
      <dgm:t>
        <a:bodyPr/>
        <a:lstStyle/>
        <a:p>
          <a:endParaRPr lang="zh-CN" altLang="en-US"/>
        </a:p>
      </dgm:t>
    </dgm:pt>
    <dgm:pt modelId="{972783B9-D8DB-4715-89D0-16CB3E5B276F}" type="pres">
      <dgm:prSet presAssocID="{8B1262BE-9643-45D8-833E-99430AB8C859}" presName="linNode" presStyleCnt="0"/>
      <dgm:spPr/>
      <dgm:t>
        <a:bodyPr/>
        <a:lstStyle/>
        <a:p>
          <a:endParaRPr lang="zh-CN" altLang="en-US"/>
        </a:p>
      </dgm:t>
    </dgm:pt>
    <dgm:pt modelId="{410EBFD3-DFF2-47E9-81EA-36233B6342E4}" type="pres">
      <dgm:prSet presAssocID="{8B1262BE-9643-45D8-833E-99430AB8C859}" presName="parentText" presStyleLbl="node1" presStyleIdx="3" presStyleCnt="4" custScaleX="26282">
        <dgm:presLayoutVars>
          <dgm:chMax val="1"/>
          <dgm:bulletEnabled val="1"/>
        </dgm:presLayoutVars>
      </dgm:prSet>
      <dgm:spPr/>
      <dgm:t>
        <a:bodyPr/>
        <a:lstStyle/>
        <a:p>
          <a:endParaRPr lang="zh-CN" altLang="en-US"/>
        </a:p>
      </dgm:t>
    </dgm:pt>
    <dgm:pt modelId="{424D8927-474F-47AB-A58F-7E56A6A8E6AF}" type="pres">
      <dgm:prSet presAssocID="{8B1262BE-9643-45D8-833E-99430AB8C859}" presName="descendantText" presStyleLbl="alignAccFollowNode1" presStyleIdx="3" presStyleCnt="4">
        <dgm:presLayoutVars>
          <dgm:bulletEnabled val="1"/>
        </dgm:presLayoutVars>
      </dgm:prSet>
      <dgm:spPr/>
      <dgm:t>
        <a:bodyPr/>
        <a:lstStyle/>
        <a:p>
          <a:endParaRPr lang="zh-CN" altLang="en-US"/>
        </a:p>
      </dgm:t>
    </dgm:pt>
  </dgm:ptLst>
  <dgm:cxnLst>
    <dgm:cxn modelId="{B053A8F7-B4C1-4CAE-8278-98CBF3FF6C45}" type="presOf" srcId="{97DF4191-B77C-4E8E-A91A-8F218FE4F681}" destId="{4EAA18D3-6FAC-4166-AE51-0E2DC9029BA9}" srcOrd="0" destOrd="0" presId="urn:microsoft.com/office/officeart/2005/8/layout/vList5"/>
    <dgm:cxn modelId="{3973EFA9-C686-4555-9566-E3E9607E4C10}" srcId="{308B2DBB-2A29-406D-B9EA-C93685DA58D2}" destId="{0E1050BE-9DDC-4918-B89D-3F9913AA1B5A}" srcOrd="0" destOrd="0" parTransId="{B8AB4F19-20E7-42B3-BFD0-CEB46B6A5AC5}" sibTransId="{810EE42D-C312-4895-AF29-BC5B71B23D25}"/>
    <dgm:cxn modelId="{4765716A-15A1-4048-8B1D-7CC8EABB8247}" srcId="{94AA38ED-5C06-4791-A323-E03836F5D58F}" destId="{3F020AF9-EA39-4B23-A3BC-6E64BC734651}" srcOrd="0" destOrd="0" parTransId="{F08939E3-4C3A-4F34-A83B-F8CAC740FCE7}" sibTransId="{149507AB-CBB4-4172-BBF1-9B25437C21FB}"/>
    <dgm:cxn modelId="{734DB659-F013-4FF4-B383-6991AE7104AD}" type="presOf" srcId="{74F1326E-DD8E-422A-AA70-00B0ADF19E12}" destId="{424D8927-474F-47AB-A58F-7E56A6A8E6AF}" srcOrd="0" destOrd="0" presId="urn:microsoft.com/office/officeart/2005/8/layout/vList5"/>
    <dgm:cxn modelId="{3E0EA2B5-4625-497C-8F62-4929A95AE8D4}" srcId="{97DF4191-B77C-4E8E-A91A-8F218FE4F681}" destId="{94AA38ED-5C06-4791-A323-E03836F5D58F}" srcOrd="0" destOrd="0" parTransId="{9464377D-8C50-4396-9596-E71C37287DB6}" sibTransId="{690EABBE-2409-448B-9EDF-17C772CB2DA2}"/>
    <dgm:cxn modelId="{EA86C437-A93D-4BA4-9069-823C8D635DB8}" type="presOf" srcId="{8B1262BE-9643-45D8-833E-99430AB8C859}" destId="{410EBFD3-DFF2-47E9-81EA-36233B6342E4}" srcOrd="0" destOrd="0" presId="urn:microsoft.com/office/officeart/2005/8/layout/vList5"/>
    <dgm:cxn modelId="{9F64A64C-B80A-4753-9F17-50C2F9FD47E2}" type="presOf" srcId="{2042925B-DCB4-4F78-B786-242C3589AC17}" destId="{76A1380A-9F54-4184-879C-57FA18BAA33C}" srcOrd="0" destOrd="0" presId="urn:microsoft.com/office/officeart/2005/8/layout/vList5"/>
    <dgm:cxn modelId="{ECD2A949-796C-4285-8027-97D103B1772E}" type="presOf" srcId="{BBB5584C-ABC1-4830-89B1-2B268C0BDC6E}" destId="{6465344F-8651-446C-8E10-EBB5D01405A0}" srcOrd="0" destOrd="0" presId="urn:microsoft.com/office/officeart/2005/8/layout/vList5"/>
    <dgm:cxn modelId="{C3660133-34C1-41CD-B041-245C92964350}" type="presOf" srcId="{3F020AF9-EA39-4B23-A3BC-6E64BC734651}" destId="{E041613D-7611-422D-9691-CF7AE37CEC0C}" srcOrd="0" destOrd="0" presId="urn:microsoft.com/office/officeart/2005/8/layout/vList5"/>
    <dgm:cxn modelId="{2E0B5857-B254-4CA9-88A4-0242CAD35EE8}" srcId="{8B1262BE-9643-45D8-833E-99430AB8C859}" destId="{74F1326E-DD8E-422A-AA70-00B0ADF19E12}" srcOrd="0" destOrd="0" parTransId="{A737F28A-6483-45DC-9AAC-D25AF40938C0}" sibTransId="{9270F740-65AB-4C70-9B85-E2755046A3EE}"/>
    <dgm:cxn modelId="{772344CE-01C4-48FB-B857-484AE73922F3}" srcId="{BBB5584C-ABC1-4830-89B1-2B268C0BDC6E}" destId="{2042925B-DCB4-4F78-B786-242C3589AC17}" srcOrd="0" destOrd="0" parTransId="{595ECDC1-A9BC-49DB-93FA-47AB423BCBF5}" sibTransId="{B1F37C14-04C6-4B32-982F-1285B918DB2B}"/>
    <dgm:cxn modelId="{A2FB8BB0-2D71-4A07-A00D-C5F6C29B7720}" srcId="{97DF4191-B77C-4E8E-A91A-8F218FE4F681}" destId="{308B2DBB-2A29-406D-B9EA-C93685DA58D2}" srcOrd="1" destOrd="0" parTransId="{83BA0BFE-EA28-4361-BCD4-5B7AB7024DA3}" sibTransId="{6C08B626-3D15-41AA-9C23-9319AD3CA442}"/>
    <dgm:cxn modelId="{37BE2D24-F986-40C4-999B-AC5C1785384E}" srcId="{97DF4191-B77C-4E8E-A91A-8F218FE4F681}" destId="{BBB5584C-ABC1-4830-89B1-2B268C0BDC6E}" srcOrd="2" destOrd="0" parTransId="{4F05AE52-62C5-4A1B-B224-E6C762F6320F}" sibTransId="{2FD20124-A69D-4732-9EFA-024D72AE8B16}"/>
    <dgm:cxn modelId="{91E77D0E-C531-4F2D-B5A0-133D44289AFB}" srcId="{97DF4191-B77C-4E8E-A91A-8F218FE4F681}" destId="{8B1262BE-9643-45D8-833E-99430AB8C859}" srcOrd="3" destOrd="0" parTransId="{3C17F42D-CDA0-45CD-A0EE-7E66ABCF8D12}" sibTransId="{3EA60A61-13AD-4833-BD04-160FDE6F4346}"/>
    <dgm:cxn modelId="{55363742-A2E2-4DA3-A923-B40441B2BD27}" type="presOf" srcId="{0E1050BE-9DDC-4918-B89D-3F9913AA1B5A}" destId="{4831D1EB-0A83-4058-8EF8-EC9E23FBB469}" srcOrd="0" destOrd="0" presId="urn:microsoft.com/office/officeart/2005/8/layout/vList5"/>
    <dgm:cxn modelId="{3CDD31E4-CE65-4734-9F2A-A72AD7E6A3AF}" type="presOf" srcId="{308B2DBB-2A29-406D-B9EA-C93685DA58D2}" destId="{51077134-B8E9-4C6D-A3ED-C00B577DDE93}" srcOrd="0" destOrd="0" presId="urn:microsoft.com/office/officeart/2005/8/layout/vList5"/>
    <dgm:cxn modelId="{01FE5040-67EA-4CE0-990B-82D121D675F6}" type="presOf" srcId="{94AA38ED-5C06-4791-A323-E03836F5D58F}" destId="{021BB178-F678-4BE8-9F71-9802C81D225A}" srcOrd="0" destOrd="0" presId="urn:microsoft.com/office/officeart/2005/8/layout/vList5"/>
    <dgm:cxn modelId="{DA1B9C36-9690-4457-842A-B5EEFE0D0777}" type="presParOf" srcId="{4EAA18D3-6FAC-4166-AE51-0E2DC9029BA9}" destId="{0D6DA618-019F-4081-987E-2F3F1894C776}" srcOrd="0" destOrd="0" presId="urn:microsoft.com/office/officeart/2005/8/layout/vList5"/>
    <dgm:cxn modelId="{37948591-F990-4FA8-BA0E-1F4137B8504E}" type="presParOf" srcId="{0D6DA618-019F-4081-987E-2F3F1894C776}" destId="{021BB178-F678-4BE8-9F71-9802C81D225A}" srcOrd="0" destOrd="0" presId="urn:microsoft.com/office/officeart/2005/8/layout/vList5"/>
    <dgm:cxn modelId="{BB6473F9-CBA8-476C-9298-53ABEAC57DB3}" type="presParOf" srcId="{0D6DA618-019F-4081-987E-2F3F1894C776}" destId="{E041613D-7611-422D-9691-CF7AE37CEC0C}" srcOrd="1" destOrd="0" presId="urn:microsoft.com/office/officeart/2005/8/layout/vList5"/>
    <dgm:cxn modelId="{B66D6645-9FC7-4FF6-93EC-7D312D1B68C0}" type="presParOf" srcId="{4EAA18D3-6FAC-4166-AE51-0E2DC9029BA9}" destId="{88E25DEA-D14C-4AD7-B69E-DA753D37E6D5}" srcOrd="1" destOrd="0" presId="urn:microsoft.com/office/officeart/2005/8/layout/vList5"/>
    <dgm:cxn modelId="{C4EF7A05-BE45-4695-B157-E11933008875}" type="presParOf" srcId="{4EAA18D3-6FAC-4166-AE51-0E2DC9029BA9}" destId="{11E59F54-956D-4A72-A1A8-FF40A2BF74F2}" srcOrd="2" destOrd="0" presId="urn:microsoft.com/office/officeart/2005/8/layout/vList5"/>
    <dgm:cxn modelId="{C90E17B3-21E9-41E0-995B-96D9924F2872}" type="presParOf" srcId="{11E59F54-956D-4A72-A1A8-FF40A2BF74F2}" destId="{51077134-B8E9-4C6D-A3ED-C00B577DDE93}" srcOrd="0" destOrd="0" presId="urn:microsoft.com/office/officeart/2005/8/layout/vList5"/>
    <dgm:cxn modelId="{662CA2F9-0D48-4E27-94BE-C056660873A8}" type="presParOf" srcId="{11E59F54-956D-4A72-A1A8-FF40A2BF74F2}" destId="{4831D1EB-0A83-4058-8EF8-EC9E23FBB469}" srcOrd="1" destOrd="0" presId="urn:microsoft.com/office/officeart/2005/8/layout/vList5"/>
    <dgm:cxn modelId="{0B9C0A2F-95FF-47F9-AA5F-31BA31A77128}" type="presParOf" srcId="{4EAA18D3-6FAC-4166-AE51-0E2DC9029BA9}" destId="{B1656EF0-4795-4122-B39B-2B376E269793}" srcOrd="3" destOrd="0" presId="urn:microsoft.com/office/officeart/2005/8/layout/vList5"/>
    <dgm:cxn modelId="{801740C2-3504-4217-AD89-A3B2536A94C6}" type="presParOf" srcId="{4EAA18D3-6FAC-4166-AE51-0E2DC9029BA9}" destId="{DE71E139-8AFB-4E38-84F9-814D4327FBD7}" srcOrd="4" destOrd="0" presId="urn:microsoft.com/office/officeart/2005/8/layout/vList5"/>
    <dgm:cxn modelId="{B3D88E14-E44E-461E-B1A4-61FA321BFF66}" type="presParOf" srcId="{DE71E139-8AFB-4E38-84F9-814D4327FBD7}" destId="{6465344F-8651-446C-8E10-EBB5D01405A0}" srcOrd="0" destOrd="0" presId="urn:microsoft.com/office/officeart/2005/8/layout/vList5"/>
    <dgm:cxn modelId="{7F6F123D-ED52-4906-82A6-C1BF5B481751}" type="presParOf" srcId="{DE71E139-8AFB-4E38-84F9-814D4327FBD7}" destId="{76A1380A-9F54-4184-879C-57FA18BAA33C}" srcOrd="1" destOrd="0" presId="urn:microsoft.com/office/officeart/2005/8/layout/vList5"/>
    <dgm:cxn modelId="{D862C271-299E-444B-BF6E-BA6F1401E84F}" type="presParOf" srcId="{4EAA18D3-6FAC-4166-AE51-0E2DC9029BA9}" destId="{F5120C1C-52FC-4CB8-AFA0-282FC63C0A70}" srcOrd="5" destOrd="0" presId="urn:microsoft.com/office/officeart/2005/8/layout/vList5"/>
    <dgm:cxn modelId="{D875D14E-9B2A-4C9A-BC6C-3A4CF9D56F62}" type="presParOf" srcId="{4EAA18D3-6FAC-4166-AE51-0E2DC9029BA9}" destId="{972783B9-D8DB-4715-89D0-16CB3E5B276F}" srcOrd="6" destOrd="0" presId="urn:microsoft.com/office/officeart/2005/8/layout/vList5"/>
    <dgm:cxn modelId="{C1FCF8DE-A226-4F0B-8624-533E9CE695F7}" type="presParOf" srcId="{972783B9-D8DB-4715-89D0-16CB3E5B276F}" destId="{410EBFD3-DFF2-47E9-81EA-36233B6342E4}" srcOrd="0" destOrd="0" presId="urn:microsoft.com/office/officeart/2005/8/layout/vList5"/>
    <dgm:cxn modelId="{0366C78B-C93F-4547-B85C-9812A8107DFE}" type="presParOf" srcId="{972783B9-D8DB-4715-89D0-16CB3E5B276F}" destId="{424D8927-474F-47AB-A58F-7E56A6A8E6AF}"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354" y="2130848"/>
            <a:ext cx="7773293" cy="52320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2014/12/29</a:t>
            </a:fld>
            <a:endParaRPr lang="zh-CN" altLang="en-US"/>
          </a:p>
        </p:txBody>
      </p:sp>
      <p:sp>
        <p:nvSpPr>
          <p:cNvPr id="5" name="Rectangle 5" descr="PPT-en-页眉"/>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2014/12/29</a:t>
            </a:fld>
            <a:endParaRPr lang="zh-CN" altLang="en-US"/>
          </a:p>
        </p:txBody>
      </p:sp>
      <p:sp>
        <p:nvSpPr>
          <p:cNvPr id="5" name="Rectangle 5" descr="PPT-en-页眉"/>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42291" y="952128"/>
            <a:ext cx="1477289" cy="173124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26591" y="952128"/>
            <a:ext cx="6037585" cy="173124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2014/12/29</a:t>
            </a:fld>
            <a:endParaRPr lang="zh-CN" altLang="en-US"/>
          </a:p>
        </p:txBody>
      </p:sp>
      <p:sp>
        <p:nvSpPr>
          <p:cNvPr id="5" name="Rectangle 5" descr="PPT-en-页眉"/>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354" y="2130848"/>
            <a:ext cx="7773293" cy="147004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66ABEA2-FB76-44AD-A45D-F5B2F464B8C6}"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C4349FB-E6B8-4E3D-BA87-0F1DCD2F98BE}"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189" y="4406802"/>
            <a:ext cx="7772176" cy="1361777"/>
          </a:xfrm>
        </p:spPr>
        <p:txBody>
          <a:bodyPr anchor="t"/>
          <a:lstStyle>
            <a:lvl1pPr algn="l">
              <a:defRPr sz="28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DF27459-3654-4E01-9990-EC04441B8270}"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648" y="1600649"/>
            <a:ext cx="4060775" cy="45251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5579" y="1600649"/>
            <a:ext cx="4060775" cy="45251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6727FAB-DD7D-4E50-AA88-744FE24F515B}"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zh-CN" altLang="en-US" smtClean="0"/>
              <a:t>单击此处编辑母版文本样式</a:t>
            </a:r>
          </a:p>
        </p:txBody>
      </p:sp>
      <p:sp>
        <p:nvSpPr>
          <p:cNvPr id="4" name="内容占位符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zh-CN" altLang="en-US" smtClean="0"/>
              <a:t>单击此处编辑母版文本样式</a:t>
            </a:r>
          </a:p>
        </p:txBody>
      </p:sp>
      <p:sp>
        <p:nvSpPr>
          <p:cNvPr id="6" name="内容占位符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D6355B8C-BB1F-4E1D-B2EE-6CEDCC26E22D}"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E512B2ED-81AE-45EE-B02E-C31F4B4B8840}"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B5EB8C4-8783-4113-A6DC-C2EB36664EB5}"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649" y="273475"/>
            <a:ext cx="3008189" cy="1161975"/>
          </a:xfrm>
        </p:spPr>
        <p:txBody>
          <a:bodyPr anchor="b"/>
          <a:lstStyle>
            <a:lvl1pPr algn="l">
              <a:defRPr sz="1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0AF6EAE-2BF8-4FA4-B2B4-CE8CB47B4695}"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2014/12/29</a:t>
            </a:fld>
            <a:endParaRPr lang="zh-CN" altLang="en-US"/>
          </a:p>
        </p:txBody>
      </p:sp>
      <p:sp>
        <p:nvSpPr>
          <p:cNvPr id="5" name="Rectangle 5" descr="PPT-en-页眉"/>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37" y="4800824"/>
            <a:ext cx="5486177" cy="567035"/>
          </a:xfrm>
        </p:spPr>
        <p:txBody>
          <a:bodyPr anchor="b"/>
          <a:lstStyle>
            <a:lvl1pPr algn="l">
              <a:defRPr sz="1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zh-CN" altLang="en-US" noProof="0" smtClean="0"/>
              <a:t>单击图标添加图片</a:t>
            </a:r>
          </a:p>
        </p:txBody>
      </p:sp>
      <p:sp>
        <p:nvSpPr>
          <p:cNvPr id="4" name="文本占位符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17BA8FE-B19C-4CF9-ADB1-78D8EA501D0D}"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54E5FB3-C35E-4B97-9D7F-B542FB14C4DC}"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177" y="274588"/>
            <a:ext cx="2057176" cy="585117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647" y="274588"/>
            <a:ext cx="6064374" cy="585117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185B2D4-2D24-4F49-B1EF-0CA749B6FB4A}"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647" y="274588"/>
            <a:ext cx="8228707" cy="585117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5046183-D77C-469C-957C-76E035F5F8BC}"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189" y="4406801"/>
            <a:ext cx="7772176" cy="523202"/>
          </a:xfrm>
        </p:spPr>
        <p:txBody>
          <a:bodyPr anchor="t"/>
          <a:lstStyle>
            <a:lvl1pPr algn="l">
              <a:defRPr sz="28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2014/12/29</a:t>
            </a:fld>
            <a:endParaRPr lang="zh-CN" altLang="en-US"/>
          </a:p>
        </p:txBody>
      </p:sp>
      <p:sp>
        <p:nvSpPr>
          <p:cNvPr id="5" name="Rectangle 5" descr="PPT-en-页眉"/>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26592" y="1466701"/>
            <a:ext cx="4042916" cy="121667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376664" y="1466701"/>
            <a:ext cx="4042916" cy="121667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2014/12/29</a:t>
            </a:fld>
            <a:endParaRPr lang="zh-CN" altLang="en-US"/>
          </a:p>
        </p:txBody>
      </p:sp>
      <p:sp>
        <p:nvSpPr>
          <p:cNvPr id="6" name="Rectangle 5" descr="PPT-en-页眉"/>
          <p:cNvSpPr>
            <a:spLocks noGrp="1" noChangeArrowheads="1"/>
          </p:cNvSpPr>
          <p:nvPr>
            <p:ph type="ftr" sz="quarter" idx="11"/>
          </p:nvPr>
        </p:nvSpPr>
        <p:spPr>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647" y="274588"/>
            <a:ext cx="8228707" cy="523202"/>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zh-CN" altLang="en-US" smtClean="0"/>
              <a:t>单击此处编辑母版文本样式</a:t>
            </a:r>
          </a:p>
        </p:txBody>
      </p:sp>
      <p:sp>
        <p:nvSpPr>
          <p:cNvPr id="4" name="内容占位符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zh-CN" altLang="en-US" smtClean="0"/>
              <a:t>单击此处编辑母版文本样式</a:t>
            </a:r>
          </a:p>
        </p:txBody>
      </p:sp>
      <p:sp>
        <p:nvSpPr>
          <p:cNvPr id="6" name="内容占位符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2014/12/29</a:t>
            </a:fld>
            <a:endParaRPr lang="zh-CN" altLang="en-US"/>
          </a:p>
        </p:txBody>
      </p:sp>
      <p:sp>
        <p:nvSpPr>
          <p:cNvPr id="8" name="Rectangle 5" descr="PPT-en-页眉"/>
          <p:cNvSpPr>
            <a:spLocks noGrp="1" noChangeArrowheads="1"/>
          </p:cNvSpPr>
          <p:nvPr>
            <p:ph type="ftr" sz="quarter" idx="11"/>
          </p:nvPr>
        </p:nvSpPr>
        <p:spPr>
          <a:ln/>
        </p:spPr>
        <p:txBody>
          <a:bodyPr/>
          <a:lstStyle>
            <a:lvl1pPr>
              <a:defRPr/>
            </a:lvl1pPr>
          </a:lstStyle>
          <a:p>
            <a:endParaRPr lang="zh-CN" altLang="en-US"/>
          </a:p>
        </p:txBody>
      </p:sp>
      <p:sp>
        <p:nvSpPr>
          <p:cNvPr id="9"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2014/12/29</a:t>
            </a:fld>
            <a:endParaRPr lang="zh-CN" altLang="en-US"/>
          </a:p>
        </p:txBody>
      </p:sp>
      <p:sp>
        <p:nvSpPr>
          <p:cNvPr id="4" name="Rectangle 5" descr="PPT-en-页眉"/>
          <p:cNvSpPr>
            <a:spLocks noGrp="1" noChangeArrowheads="1"/>
          </p:cNvSpPr>
          <p:nvPr>
            <p:ph type="ftr" sz="quarter" idx="11"/>
          </p:nvPr>
        </p:nvSpPr>
        <p:spPr>
          <a:ln/>
        </p:spPr>
        <p:txBody>
          <a:bodyPr/>
          <a:lstStyle>
            <a:lvl1pPr>
              <a:defRPr/>
            </a:lvl1pPr>
          </a:lstStyle>
          <a:p>
            <a:endParaRPr lang="zh-CN" altLang="en-US"/>
          </a:p>
        </p:txBody>
      </p:sp>
      <p:sp>
        <p:nvSpPr>
          <p:cNvPr id="5"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2014/12/29</a:t>
            </a:fld>
            <a:endParaRPr lang="zh-CN" altLang="en-US"/>
          </a:p>
        </p:txBody>
      </p:sp>
      <p:sp>
        <p:nvSpPr>
          <p:cNvPr id="3" name="Rectangle 5" descr="PPT-en-页眉"/>
          <p:cNvSpPr>
            <a:spLocks noGrp="1" noChangeArrowheads="1"/>
          </p:cNvSpPr>
          <p:nvPr>
            <p:ph type="ftr" sz="quarter" idx="11"/>
          </p:nvPr>
        </p:nvSpPr>
        <p:spPr>
          <a:ln/>
        </p:spPr>
        <p:txBody>
          <a:bodyPr/>
          <a:lstStyle>
            <a:lvl1pPr>
              <a:defRPr/>
            </a:lvl1pPr>
          </a:lstStyle>
          <a:p>
            <a:endParaRPr lang="zh-CN" altLang="en-US"/>
          </a:p>
        </p:txBody>
      </p:sp>
      <p:sp>
        <p:nvSpPr>
          <p:cNvPr id="4"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647" y="273473"/>
            <a:ext cx="3008189" cy="307758"/>
          </a:xfrm>
        </p:spPr>
        <p:txBody>
          <a:bodyPr anchor="b"/>
          <a:lstStyle>
            <a:lvl1pPr algn="l">
              <a:defRPr sz="1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2014/12/29</a:t>
            </a:fld>
            <a:endParaRPr lang="zh-CN" altLang="en-US"/>
          </a:p>
        </p:txBody>
      </p:sp>
      <p:sp>
        <p:nvSpPr>
          <p:cNvPr id="6" name="Rectangle 5" descr="PPT-en-页眉"/>
          <p:cNvSpPr>
            <a:spLocks noGrp="1" noChangeArrowheads="1"/>
          </p:cNvSpPr>
          <p:nvPr>
            <p:ph type="ftr" sz="quarter" idx="11"/>
          </p:nvPr>
        </p:nvSpPr>
        <p:spPr>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35" y="4800824"/>
            <a:ext cx="5486177" cy="307758"/>
          </a:xfrm>
        </p:spPr>
        <p:txBody>
          <a:bodyPr anchor="b"/>
          <a:lstStyle>
            <a:lvl1pPr algn="l">
              <a:defRPr sz="1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zh-CN" altLang="en-US" noProof="0" smtClean="0"/>
              <a:t>单击图标添加图片</a:t>
            </a:r>
          </a:p>
        </p:txBody>
      </p:sp>
      <p:sp>
        <p:nvSpPr>
          <p:cNvPr id="4" name="文本占位符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2014/12/29</a:t>
            </a:fld>
            <a:endParaRPr lang="zh-CN" altLang="en-US"/>
          </a:p>
        </p:txBody>
      </p:sp>
      <p:sp>
        <p:nvSpPr>
          <p:cNvPr id="6" name="Rectangle 5" descr="PPT-en-页眉"/>
          <p:cNvSpPr>
            <a:spLocks noGrp="1" noChangeArrowheads="1"/>
          </p:cNvSpPr>
          <p:nvPr>
            <p:ph type="ftr" sz="quarter" idx="11"/>
          </p:nvPr>
        </p:nvSpPr>
        <p:spPr>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6591" y="952128"/>
            <a:ext cx="8192988" cy="521270"/>
          </a:xfrm>
          <a:prstGeom prst="rect">
            <a:avLst/>
          </a:prstGeom>
          <a:noFill/>
          <a:ln w="9525">
            <a:noFill/>
            <a:miter lim="800000"/>
            <a:headEnd/>
            <a:tailEnd/>
          </a:ln>
          <a:effectLst/>
        </p:spPr>
        <p:txBody>
          <a:bodyPr vert="horz" wrap="square" lIns="91421" tIns="45711" rIns="91421" bIns="45711" numCol="1" anchor="ctr" anchorCtr="0" compatLnSpc="1">
            <a:prstTxWarp prst="textNoShape">
              <a:avLst/>
            </a:prstTxWarp>
            <a:spAutoFit/>
          </a:bodyPr>
          <a:lstStyle/>
          <a:p>
            <a:pPr lvl="0"/>
            <a:r>
              <a:rPr lang="en-US" altLang="zh-CN" smtClean="0"/>
              <a:t>Ownership Structure</a:t>
            </a:r>
          </a:p>
        </p:txBody>
      </p:sp>
      <p:sp>
        <p:nvSpPr>
          <p:cNvPr id="1027" name="Rectangle 3"/>
          <p:cNvSpPr>
            <a:spLocks noGrp="1" noChangeArrowheads="1"/>
          </p:cNvSpPr>
          <p:nvPr>
            <p:ph type="body" idx="1"/>
          </p:nvPr>
        </p:nvSpPr>
        <p:spPr bwMode="auto">
          <a:xfrm>
            <a:off x="226591" y="1466701"/>
            <a:ext cx="8192988" cy="1216670"/>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p>
            <a:pPr lvl="0"/>
            <a:r>
              <a:rPr lang="en-US" altLang="zh-CN" smtClean="0"/>
              <a:t>Kinco provides critical components of magnetic </a:t>
            </a:r>
          </a:p>
          <a:p>
            <a:pPr lvl="0"/>
            <a:r>
              <a:rPr lang="en-US" altLang="zh-CN" smtClean="0"/>
              <a:t>resonance system to SIEMENS Healthcare</a:t>
            </a:r>
          </a:p>
        </p:txBody>
      </p:sp>
      <p:sp>
        <p:nvSpPr>
          <p:cNvPr id="1028" name="Rectangle 4"/>
          <p:cNvSpPr>
            <a:spLocks noGrp="1" noChangeArrowheads="1"/>
          </p:cNvSpPr>
          <p:nvPr>
            <p:ph type="dt" sz="half" idx="2"/>
          </p:nvPr>
        </p:nvSpPr>
        <p:spPr bwMode="auto">
          <a:xfrm>
            <a:off x="685354" y="6248549"/>
            <a:ext cx="1905372" cy="4565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1" tIns="45711" rIns="91421" bIns="45711" numCol="1" anchor="t" anchorCtr="0" compatLnSpc="1">
            <a:prstTxWarp prst="textNoShape">
              <a:avLst/>
            </a:prstTxWarp>
          </a:bodyPr>
          <a:lstStyle>
            <a:lvl1pPr defTabSz="914145">
              <a:defRPr sz="1400" b="0">
                <a:solidFill>
                  <a:schemeClr val="tx1"/>
                </a:solidFill>
                <a:latin typeface="Times New Roman" pitchFamily="18" charset="0"/>
                <a:ea typeface="宋体" pitchFamily="2" charset="-122"/>
              </a:defRPr>
            </a:lvl1pPr>
          </a:lstStyle>
          <a:p>
            <a:fld id="{530820CF-B880-4189-942D-D702A7CBA730}" type="datetimeFigureOut">
              <a:rPr lang="zh-CN" altLang="en-US" smtClean="0"/>
              <a:pPr/>
              <a:t>2014/12/29</a:t>
            </a:fld>
            <a:endParaRPr lang="zh-CN" altLang="en-US"/>
          </a:p>
        </p:txBody>
      </p:sp>
      <p:sp>
        <p:nvSpPr>
          <p:cNvPr id="1029" name="Rectangle 5" descr="PPT-en-页眉"/>
          <p:cNvSpPr>
            <a:spLocks noGrp="1" noChangeArrowheads="1"/>
          </p:cNvSpPr>
          <p:nvPr>
            <p:ph type="ftr" sz="quarter" idx="3"/>
          </p:nvPr>
        </p:nvSpPr>
        <p:spPr bwMode="auto">
          <a:xfrm>
            <a:off x="0" y="188640"/>
            <a:ext cx="9139535" cy="502295"/>
          </a:xfrm>
          <a:prstGeom prst="rect">
            <a:avLst/>
          </a:prstGeom>
          <a:blipFill dpi="0" rotWithShape="1">
            <a:blip r:embed="rId13"/>
            <a:srcRect/>
            <a:stretch>
              <a:fillRect/>
            </a:stretch>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1" tIns="45711" rIns="91421" bIns="45711" numCol="1" anchor="t" anchorCtr="0" compatLnSpc="1">
            <a:prstTxWarp prst="textNoShape">
              <a:avLst/>
            </a:prstTxWarp>
          </a:bodyPr>
          <a:lstStyle>
            <a:lvl1pPr algn="ctr" defTabSz="914145">
              <a:defRPr sz="1400" b="0">
                <a:solidFill>
                  <a:schemeClr val="tx1"/>
                </a:solidFill>
                <a:latin typeface="Times New Roman" pitchFamily="18" charset="0"/>
                <a:ea typeface="宋体" pitchFamily="2" charset="-122"/>
              </a:defRPr>
            </a:lvl1pPr>
          </a:lstStyle>
          <a:p>
            <a:endParaRPr lang="zh-CN" altLang="en-US"/>
          </a:p>
        </p:txBody>
      </p:sp>
      <p:sp>
        <p:nvSpPr>
          <p:cNvPr id="1030" name="Rectangle 6"/>
          <p:cNvSpPr>
            <a:spLocks noGrp="1" noChangeArrowheads="1"/>
          </p:cNvSpPr>
          <p:nvPr>
            <p:ph type="sldNum" sz="quarter" idx="4"/>
          </p:nvPr>
        </p:nvSpPr>
        <p:spPr bwMode="auto">
          <a:xfrm>
            <a:off x="6553275" y="6248549"/>
            <a:ext cx="1905372" cy="4565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21" tIns="45711" rIns="91421" bIns="45711" numCol="1" anchor="t" anchorCtr="0" compatLnSpc="1">
            <a:prstTxWarp prst="textNoShape">
              <a:avLst/>
            </a:prstTxWarp>
          </a:bodyPr>
          <a:lstStyle>
            <a:lvl1pPr algn="r" defTabSz="914145">
              <a:defRPr sz="1400" b="0">
                <a:solidFill>
                  <a:schemeClr val="tx1"/>
                </a:solidFill>
                <a:latin typeface="Times New Roman" pitchFamily="18" charset="0"/>
                <a:ea typeface="宋体" pitchFamily="2" charset="-122"/>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slide(fromBottom)">
                                      <p:cBhvr>
                                        <p:cTn id="7" dur="500"/>
                                        <p:tgtEl>
                                          <p:spTgt spid="1029"/>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anim calcmode="lin" valueType="num">
                                      <p:cBhvr>
                                        <p:cTn id="12" dur="500" fill="hold"/>
                                        <p:tgtEl>
                                          <p:spTgt spid="1026"/>
                                        </p:tgtEl>
                                        <p:attrNameLst>
                                          <p:attrName>ppt_x</p:attrName>
                                        </p:attrNameLst>
                                      </p:cBhvr>
                                      <p:tavLst>
                                        <p:tav tm="0">
                                          <p:val>
                                            <p:strVal val="#ppt_x"/>
                                          </p:val>
                                        </p:tav>
                                        <p:tav tm="100000">
                                          <p:val>
                                            <p:strVal val="#ppt_x"/>
                                          </p:val>
                                        </p:tav>
                                      </p:tavLst>
                                    </p:anim>
                                    <p:anim calcmode="lin" valueType="num">
                                      <p:cBhvr>
                                        <p:cTn id="13"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027">
                                            <p:txEl>
                                              <p:pRg st="0" end="0"/>
                                            </p:txEl>
                                          </p:spTgt>
                                        </p:tgtEl>
                                        <p:attrNameLst>
                                          <p:attrName>style.visibility</p:attrName>
                                        </p:attrNameLst>
                                      </p:cBhvr>
                                      <p:to>
                                        <p:strVal val="visible"/>
                                      </p:to>
                                    </p:set>
                                    <p:anim calcmode="discrete" valueType="clr">
                                      <p:cBhvr override="childStyle">
                                        <p:cTn id="18" dur="50"/>
                                        <p:tgtEl>
                                          <p:spTgt spid="1027">
                                            <p:txEl>
                                              <p:pRg st="0" end="0"/>
                                            </p:txEl>
                                          </p:spTgt>
                                        </p:tgtEl>
                                        <p:attrNameLst>
                                          <p:attrName>style.color</p:attrName>
                                        </p:attrNameLst>
                                      </p:cBhvr>
                                      <p:tavLst>
                                        <p:tav tm="0">
                                          <p:val>
                                            <p:clrVal>
                                              <a:schemeClr val="tx2"/>
                                            </p:clrVal>
                                          </p:val>
                                        </p:tav>
                                        <p:tav tm="50000">
                                          <p:val>
                                            <p:clrVal>
                                              <a:schemeClr val="accent1"/>
                                            </p:clrVal>
                                          </p:val>
                                        </p:tav>
                                      </p:tavLst>
                                    </p:anim>
                                    <p:anim calcmode="discrete" valueType="clr">
                                      <p:cBhvr>
                                        <p:cTn id="19" dur="50"/>
                                        <p:tgtEl>
                                          <p:spTgt spid="1027">
                                            <p:txEl>
                                              <p:pRg st="0" end="0"/>
                                            </p:txEl>
                                          </p:spTgt>
                                        </p:tgtEl>
                                        <p:attrNameLst>
                                          <p:attrName>fillcolor</p:attrName>
                                        </p:attrNameLst>
                                      </p:cBhvr>
                                      <p:tavLst>
                                        <p:tav tm="0">
                                          <p:val>
                                            <p:clrVal>
                                              <a:schemeClr val="accent2"/>
                                            </p:clrVal>
                                          </p:val>
                                        </p:tav>
                                        <p:tav tm="50000">
                                          <p:val>
                                            <p:clrVal>
                                              <a:schemeClr val="hlink"/>
                                            </p:clrVal>
                                          </p:val>
                                        </p:tav>
                                      </p:tavLst>
                                    </p:anim>
                                    <p:set>
                                      <p:cBhvr>
                                        <p:cTn id="20" dur="50"/>
                                        <p:tgtEl>
                                          <p:spTgt spid="1027">
                                            <p:txEl>
                                              <p:pRg st="0" end="0"/>
                                            </p:txEl>
                                          </p:spTgt>
                                        </p:tgtEl>
                                        <p:attrNameLst>
                                          <p:attrName>fill.type</p:attrName>
                                        </p:attrNameLst>
                                      </p:cBhvr>
                                      <p:to>
                                        <p:strVal val="solid"/>
                                      </p:to>
                                    </p:set>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1027">
                                            <p:txEl>
                                              <p:pRg st="1" end="1"/>
                                            </p:txEl>
                                          </p:spTgt>
                                        </p:tgtEl>
                                        <p:attrNameLst>
                                          <p:attrName>style.visibility</p:attrName>
                                        </p:attrNameLst>
                                      </p:cBhvr>
                                      <p:to>
                                        <p:strVal val="visible"/>
                                      </p:to>
                                    </p:set>
                                    <p:anim calcmode="discrete" valueType="clr">
                                      <p:cBhvr override="childStyle">
                                        <p:cTn id="23" dur="50"/>
                                        <p:tgtEl>
                                          <p:spTgt spid="1027">
                                            <p:txEl>
                                              <p:pRg st="1" end="1"/>
                                            </p:txEl>
                                          </p:spTgt>
                                        </p:tgtEl>
                                        <p:attrNameLst>
                                          <p:attrName>style.color</p:attrName>
                                        </p:attrNameLst>
                                      </p:cBhvr>
                                      <p:tavLst>
                                        <p:tav tm="0">
                                          <p:val>
                                            <p:clrVal>
                                              <a:schemeClr val="tx2"/>
                                            </p:clrVal>
                                          </p:val>
                                        </p:tav>
                                        <p:tav tm="50000">
                                          <p:val>
                                            <p:clrVal>
                                              <a:schemeClr val="accent1"/>
                                            </p:clrVal>
                                          </p:val>
                                        </p:tav>
                                      </p:tavLst>
                                    </p:anim>
                                    <p:anim calcmode="discrete" valueType="clr">
                                      <p:cBhvr>
                                        <p:cTn id="24" dur="50"/>
                                        <p:tgtEl>
                                          <p:spTgt spid="1027">
                                            <p:txEl>
                                              <p:pRg st="1" end="1"/>
                                            </p:txEl>
                                          </p:spTgt>
                                        </p:tgtEl>
                                        <p:attrNameLst>
                                          <p:attrName>fillcolor</p:attrName>
                                        </p:attrNameLst>
                                      </p:cBhvr>
                                      <p:tavLst>
                                        <p:tav tm="0">
                                          <p:val>
                                            <p:clrVal>
                                              <a:schemeClr val="accent2"/>
                                            </p:clrVal>
                                          </p:val>
                                        </p:tav>
                                        <p:tav tm="50000">
                                          <p:val>
                                            <p:clrVal>
                                              <a:schemeClr val="hlink"/>
                                            </p:clrVal>
                                          </p:val>
                                        </p:tav>
                                      </p:tavLst>
                                    </p:anim>
                                    <p:set>
                                      <p:cBhvr>
                                        <p:cTn id="25" dur="50"/>
                                        <p:tgtEl>
                                          <p:spTgt spid="102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allAtOnce">
        <p:tmplLst>
          <p:tmpl lvl="1">
            <p:tnLst>
              <p:par>
                <p:cTn presetID="27" presetClass="entr" presetSubtype="0" fill="hold" nodeType="withEffect">
                  <p:stCondLst>
                    <p:cond delay="0"/>
                  </p:stCondLst>
                  <p:iterate type="lt">
                    <p:tmPct val="50000"/>
                  </p:iterate>
                  <p:childTnLst>
                    <p:set>
                      <p:cBhvr>
                        <p:cTn dur="1" fill="hold">
                          <p:stCondLst>
                            <p:cond delay="0"/>
                          </p:stCondLst>
                        </p:cTn>
                        <p:tgtEl>
                          <p:spTgt spid="1027"/>
                        </p:tgtEl>
                        <p:attrNameLst>
                          <p:attrName>style.visibility</p:attrName>
                        </p:attrNameLst>
                      </p:cBhvr>
                      <p:to>
                        <p:strVal val="visible"/>
                      </p:to>
                    </p:set>
                    <p:anim calcmode="discrete" valueType="clr">
                      <p:cBhvr override="childStyle">
                        <p:cTn dur="50"/>
                        <p:tgtEl>
                          <p:spTgt spid="1027"/>
                        </p:tgtEl>
                        <p:attrNameLst>
                          <p:attrName>style.color</p:attrName>
                        </p:attrNameLst>
                      </p:cBhvr>
                      <p:tavLst>
                        <p:tav tm="0">
                          <p:val>
                            <p:clrVal>
                              <a:schemeClr val="tx2"/>
                            </p:clrVal>
                          </p:val>
                        </p:tav>
                        <p:tav tm="50000">
                          <p:val>
                            <p:clrVal>
                              <a:schemeClr val="accent1"/>
                            </p:clrVal>
                          </p:val>
                        </p:tav>
                      </p:tavLst>
                    </p:anim>
                    <p:anim calcmode="discrete" valueType="clr">
                      <p:cBhvr>
                        <p:cTn dur="50"/>
                        <p:tgtEl>
                          <p:spTgt spid="1027"/>
                        </p:tgtEl>
                        <p:attrNameLst>
                          <p:attrName>fillcolor</p:attrName>
                        </p:attrNameLst>
                      </p:cBhvr>
                      <p:tavLst>
                        <p:tav tm="0">
                          <p:val>
                            <p:clrVal>
                              <a:schemeClr val="accent2"/>
                            </p:clrVal>
                          </p:val>
                        </p:tav>
                        <p:tav tm="50000">
                          <p:val>
                            <p:clrVal>
                              <a:schemeClr val="hlink"/>
                            </p:clrVal>
                          </p:val>
                        </p:tav>
                      </p:tavLst>
                    </p:anim>
                    <p:set>
                      <p:cBhvr>
                        <p:cTn dur="50"/>
                        <p:tgtEl>
                          <p:spTgt spid="1027"/>
                        </p:tgtEl>
                        <p:attrNameLst>
                          <p:attrName>fill.type</p:attrName>
                        </p:attrNameLst>
                      </p:cBhvr>
                      <p:to>
                        <p:strVal val="solid"/>
                      </p:to>
                    </p:set>
                  </p:childTnLst>
                </p:cTn>
              </p:par>
            </p:tnLst>
          </p:tmpl>
        </p:tmplLst>
      </p:bldP>
      <p:bldP spid="1029" grpId="0" animBg="1"/>
    </p:bldLst>
  </p:timing>
  <p:txStyles>
    <p:titleStyle>
      <a:lvl1pPr algn="l" defTabSz="914145" rtl="0" eaLnBrk="1" fontAlgn="base" hangingPunct="1">
        <a:spcBef>
          <a:spcPct val="0"/>
        </a:spcBef>
        <a:spcAft>
          <a:spcPct val="0"/>
        </a:spcAft>
        <a:defRPr sz="2800" b="1">
          <a:solidFill>
            <a:srgbClr val="DC0000"/>
          </a:solidFill>
          <a:latin typeface="+mj-lt"/>
          <a:ea typeface="+mj-ea"/>
          <a:cs typeface="+mj-cs"/>
        </a:defRPr>
      </a:lvl1pPr>
      <a:lvl2pPr algn="l" defTabSz="914145" rtl="0" eaLnBrk="1" fontAlgn="base" hangingPunct="1">
        <a:spcBef>
          <a:spcPct val="0"/>
        </a:spcBef>
        <a:spcAft>
          <a:spcPct val="0"/>
        </a:spcAft>
        <a:defRPr sz="2800" b="1">
          <a:solidFill>
            <a:srgbClr val="DC0000"/>
          </a:solidFill>
          <a:latin typeface="Tahoma" pitchFamily="34" charset="0"/>
          <a:ea typeface="宋体" pitchFamily="2" charset="-122"/>
        </a:defRPr>
      </a:lvl2pPr>
      <a:lvl3pPr algn="l" defTabSz="914145" rtl="0" eaLnBrk="1" fontAlgn="base" hangingPunct="1">
        <a:spcBef>
          <a:spcPct val="0"/>
        </a:spcBef>
        <a:spcAft>
          <a:spcPct val="0"/>
        </a:spcAft>
        <a:defRPr sz="2800" b="1">
          <a:solidFill>
            <a:srgbClr val="DC0000"/>
          </a:solidFill>
          <a:latin typeface="Tahoma" pitchFamily="34" charset="0"/>
          <a:ea typeface="宋体" pitchFamily="2" charset="-122"/>
        </a:defRPr>
      </a:lvl3pPr>
      <a:lvl4pPr algn="l" defTabSz="914145" rtl="0" eaLnBrk="1" fontAlgn="base" hangingPunct="1">
        <a:spcBef>
          <a:spcPct val="0"/>
        </a:spcBef>
        <a:spcAft>
          <a:spcPct val="0"/>
        </a:spcAft>
        <a:defRPr sz="2800" b="1">
          <a:solidFill>
            <a:srgbClr val="DC0000"/>
          </a:solidFill>
          <a:latin typeface="Tahoma" pitchFamily="34" charset="0"/>
          <a:ea typeface="宋体" pitchFamily="2" charset="-122"/>
        </a:defRPr>
      </a:lvl4pPr>
      <a:lvl5pPr algn="l" defTabSz="914145" rtl="0" eaLnBrk="1" fontAlgn="base" hangingPunct="1">
        <a:spcBef>
          <a:spcPct val="0"/>
        </a:spcBef>
        <a:spcAft>
          <a:spcPct val="0"/>
        </a:spcAft>
        <a:defRPr sz="2800" b="1">
          <a:solidFill>
            <a:srgbClr val="DC0000"/>
          </a:solidFill>
          <a:latin typeface="Tahoma" pitchFamily="34" charset="0"/>
          <a:ea typeface="宋体" pitchFamily="2" charset="-122"/>
        </a:defRPr>
      </a:lvl5pPr>
      <a:lvl6pPr marL="321457" algn="l" defTabSz="914145" rtl="0" eaLnBrk="1" fontAlgn="base" hangingPunct="1">
        <a:spcBef>
          <a:spcPct val="0"/>
        </a:spcBef>
        <a:spcAft>
          <a:spcPct val="0"/>
        </a:spcAft>
        <a:defRPr sz="2800" b="1">
          <a:solidFill>
            <a:srgbClr val="DC0000"/>
          </a:solidFill>
          <a:latin typeface="Tahoma" pitchFamily="34" charset="0"/>
          <a:ea typeface="宋体" pitchFamily="2" charset="-122"/>
        </a:defRPr>
      </a:lvl6pPr>
      <a:lvl7pPr marL="642915" algn="l" defTabSz="914145" rtl="0" eaLnBrk="1" fontAlgn="base" hangingPunct="1">
        <a:spcBef>
          <a:spcPct val="0"/>
        </a:spcBef>
        <a:spcAft>
          <a:spcPct val="0"/>
        </a:spcAft>
        <a:defRPr sz="2800" b="1">
          <a:solidFill>
            <a:srgbClr val="DC0000"/>
          </a:solidFill>
          <a:latin typeface="Tahoma" pitchFamily="34" charset="0"/>
          <a:ea typeface="宋体" pitchFamily="2" charset="-122"/>
        </a:defRPr>
      </a:lvl7pPr>
      <a:lvl8pPr marL="964372" algn="l" defTabSz="914145" rtl="0" eaLnBrk="1" fontAlgn="base" hangingPunct="1">
        <a:spcBef>
          <a:spcPct val="0"/>
        </a:spcBef>
        <a:spcAft>
          <a:spcPct val="0"/>
        </a:spcAft>
        <a:defRPr sz="2800" b="1">
          <a:solidFill>
            <a:srgbClr val="DC0000"/>
          </a:solidFill>
          <a:latin typeface="Tahoma" pitchFamily="34" charset="0"/>
          <a:ea typeface="宋体" pitchFamily="2" charset="-122"/>
        </a:defRPr>
      </a:lvl8pPr>
      <a:lvl9pPr marL="1285829" algn="l" defTabSz="914145" rtl="0" eaLnBrk="1" fontAlgn="base" hangingPunct="1">
        <a:spcBef>
          <a:spcPct val="0"/>
        </a:spcBef>
        <a:spcAft>
          <a:spcPct val="0"/>
        </a:spcAft>
        <a:defRPr sz="2800" b="1">
          <a:solidFill>
            <a:srgbClr val="DC0000"/>
          </a:solidFill>
          <a:latin typeface="Tahoma" pitchFamily="34" charset="0"/>
          <a:ea typeface="宋体" pitchFamily="2" charset="-122"/>
        </a:defRPr>
      </a:lvl9pPr>
    </p:titleStyle>
    <p:bodyStyle>
      <a:lvl1pPr marL="342665" indent="-342665" algn="l" defTabSz="914145" rtl="0" eaLnBrk="1" fontAlgn="base" hangingPunct="1">
        <a:spcBef>
          <a:spcPct val="0"/>
        </a:spcBef>
        <a:spcAft>
          <a:spcPct val="0"/>
        </a:spcAft>
        <a:defRPr sz="2000" b="1">
          <a:solidFill>
            <a:srgbClr val="292929"/>
          </a:solidFill>
          <a:latin typeface="+mn-lt"/>
          <a:ea typeface="+mn-ea"/>
          <a:cs typeface="+mn-cs"/>
        </a:defRPr>
      </a:lvl1pPr>
      <a:lvl2pPr marL="743370" indent="-285740" algn="l" defTabSz="914145" rtl="0" eaLnBrk="1" fontAlgn="base" hangingPunct="1">
        <a:spcBef>
          <a:spcPct val="20000"/>
        </a:spcBef>
        <a:spcAft>
          <a:spcPct val="0"/>
        </a:spcAft>
        <a:buChar char="–"/>
        <a:defRPr sz="2800">
          <a:solidFill>
            <a:schemeClr val="tx1"/>
          </a:solidFill>
          <a:latin typeface="Times New Roman" pitchFamily="18" charset="0"/>
          <a:ea typeface="+mn-ea"/>
        </a:defRPr>
      </a:lvl2pPr>
      <a:lvl3pPr marL="1142959" indent="-228815" algn="l" defTabSz="914145" rtl="0" eaLnBrk="1" fontAlgn="base" hangingPunct="1">
        <a:spcBef>
          <a:spcPct val="20000"/>
        </a:spcBef>
        <a:spcAft>
          <a:spcPct val="0"/>
        </a:spcAft>
        <a:buChar char="•"/>
        <a:defRPr sz="2400">
          <a:solidFill>
            <a:schemeClr val="tx1"/>
          </a:solidFill>
          <a:latin typeface="Times New Roman" pitchFamily="18" charset="0"/>
          <a:ea typeface="+mn-ea"/>
        </a:defRPr>
      </a:lvl3pPr>
      <a:lvl4pPr marL="1600590" indent="-228815" algn="l" defTabSz="914145" rtl="0" eaLnBrk="1" fontAlgn="base" hangingPunct="1">
        <a:spcBef>
          <a:spcPct val="20000"/>
        </a:spcBef>
        <a:spcAft>
          <a:spcPct val="0"/>
        </a:spcAft>
        <a:buChar char="–"/>
        <a:defRPr sz="2000">
          <a:solidFill>
            <a:schemeClr val="tx1"/>
          </a:solidFill>
          <a:latin typeface="Times New Roman" pitchFamily="18" charset="0"/>
          <a:ea typeface="+mn-ea"/>
        </a:defRPr>
      </a:lvl4pPr>
      <a:lvl5pPr marL="2057104" indent="-228815" algn="l" defTabSz="914145" rtl="0" eaLnBrk="1" fontAlgn="base" hangingPunct="1">
        <a:spcBef>
          <a:spcPct val="20000"/>
        </a:spcBef>
        <a:spcAft>
          <a:spcPct val="0"/>
        </a:spcAft>
        <a:buChar char="»"/>
        <a:defRPr sz="2000">
          <a:solidFill>
            <a:schemeClr val="tx1"/>
          </a:solidFill>
          <a:latin typeface="Times New Roman" pitchFamily="18" charset="0"/>
          <a:ea typeface="+mn-ea"/>
        </a:defRPr>
      </a:lvl5pPr>
      <a:lvl6pPr marL="2378561" indent="-228815" algn="l" defTabSz="914145" rtl="0" eaLnBrk="1" fontAlgn="base" hangingPunct="1">
        <a:spcBef>
          <a:spcPct val="20000"/>
        </a:spcBef>
        <a:spcAft>
          <a:spcPct val="0"/>
        </a:spcAft>
        <a:buChar char="»"/>
        <a:defRPr sz="2000">
          <a:solidFill>
            <a:schemeClr val="tx1"/>
          </a:solidFill>
          <a:latin typeface="Times New Roman" pitchFamily="18" charset="0"/>
          <a:ea typeface="+mn-ea"/>
        </a:defRPr>
      </a:lvl6pPr>
      <a:lvl7pPr marL="2700019" indent="-228815" algn="l" defTabSz="914145" rtl="0" eaLnBrk="1" fontAlgn="base" hangingPunct="1">
        <a:spcBef>
          <a:spcPct val="20000"/>
        </a:spcBef>
        <a:spcAft>
          <a:spcPct val="0"/>
        </a:spcAft>
        <a:buChar char="»"/>
        <a:defRPr sz="2000">
          <a:solidFill>
            <a:schemeClr val="tx1"/>
          </a:solidFill>
          <a:latin typeface="Times New Roman" pitchFamily="18" charset="0"/>
          <a:ea typeface="+mn-ea"/>
        </a:defRPr>
      </a:lvl7pPr>
      <a:lvl8pPr marL="3021476" indent="-228815" algn="l" defTabSz="914145" rtl="0" eaLnBrk="1" fontAlgn="base" hangingPunct="1">
        <a:spcBef>
          <a:spcPct val="20000"/>
        </a:spcBef>
        <a:spcAft>
          <a:spcPct val="0"/>
        </a:spcAft>
        <a:buChar char="»"/>
        <a:defRPr sz="2000">
          <a:solidFill>
            <a:schemeClr val="tx1"/>
          </a:solidFill>
          <a:latin typeface="Times New Roman" pitchFamily="18" charset="0"/>
          <a:ea typeface="+mn-ea"/>
        </a:defRPr>
      </a:lvl8pPr>
      <a:lvl9pPr marL="3342933" indent="-228815" algn="l" defTabSz="914145" rtl="0" eaLnBrk="1" fontAlgn="base" hangingPunct="1">
        <a:spcBef>
          <a:spcPct val="20000"/>
        </a:spcBef>
        <a:spcAft>
          <a:spcPct val="0"/>
        </a:spcAft>
        <a:buChar char="»"/>
        <a:defRPr sz="2000">
          <a:solidFill>
            <a:schemeClr val="tx1"/>
          </a:solidFill>
          <a:latin typeface="Times New Roman" pitchFamily="18" charset="0"/>
          <a:ea typeface="+mn-ea"/>
        </a:defRPr>
      </a:lvl9pPr>
    </p:bodyStyle>
    <p:otherStyle>
      <a:defPPr>
        <a:defRPr lang="zh-CN"/>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647" y="274588"/>
            <a:ext cx="8228707" cy="1143000"/>
          </a:xfrm>
          <a:prstGeom prst="rect">
            <a:avLst/>
          </a:prstGeom>
          <a:noFill/>
          <a:ln w="9525">
            <a:noFill/>
            <a:miter lim="800000"/>
            <a:headEnd/>
            <a:tailEnd/>
          </a:ln>
          <a:effectLst/>
        </p:spPr>
        <p:txBody>
          <a:bodyPr vert="horz" wrap="square" lIns="64281" tIns="32140" rIns="64281" bIns="3214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647" y="1600648"/>
            <a:ext cx="8228707" cy="4525119"/>
          </a:xfrm>
          <a:prstGeom prst="rect">
            <a:avLst/>
          </a:prstGeom>
          <a:noFill/>
          <a:ln w="9525">
            <a:noFill/>
            <a:miter lim="800000"/>
            <a:headEnd/>
            <a:tailEnd/>
          </a:ln>
          <a:effectLst/>
        </p:spPr>
        <p:txBody>
          <a:bodyPr vert="horz" wrap="square" lIns="64281" tIns="32140" rIns="64281" bIns="3214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8852" name="Rectangle 4"/>
          <p:cNvSpPr>
            <a:spLocks noGrp="1" noChangeArrowheads="1"/>
          </p:cNvSpPr>
          <p:nvPr>
            <p:ph type="dt" sz="half" idx="2"/>
          </p:nvPr>
        </p:nvSpPr>
        <p:spPr bwMode="auto">
          <a:xfrm>
            <a:off x="457648" y="6245200"/>
            <a:ext cx="2133079" cy="4766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4281" tIns="32140" rIns="64281" bIns="32140" numCol="1" anchor="t" anchorCtr="0" compatLnSpc="1">
            <a:prstTxWarp prst="textNoShape">
              <a:avLst/>
            </a:prstTxWarp>
          </a:bodyPr>
          <a:lstStyle>
            <a:lvl1pPr>
              <a:defRPr sz="1000" b="0">
                <a:solidFill>
                  <a:schemeClr val="tx1"/>
                </a:solidFill>
                <a:latin typeface="Times New Roman" pitchFamily="18" charset="0"/>
                <a:ea typeface="宋体" pitchFamily="2" charset="-122"/>
              </a:defRPr>
            </a:lvl1pPr>
          </a:lstStyle>
          <a:p>
            <a:pPr>
              <a:defRPr/>
            </a:pPr>
            <a:endParaRPr lang="en-US" altLang="zh-CN"/>
          </a:p>
        </p:txBody>
      </p:sp>
      <p:sp>
        <p:nvSpPr>
          <p:cNvPr id="78853" name="Rectangle 5"/>
          <p:cNvSpPr>
            <a:spLocks noGrp="1" noChangeArrowheads="1"/>
          </p:cNvSpPr>
          <p:nvPr>
            <p:ph type="ftr" sz="quarter" idx="3"/>
          </p:nvPr>
        </p:nvSpPr>
        <p:spPr bwMode="auto">
          <a:xfrm>
            <a:off x="3124276" y="6245200"/>
            <a:ext cx="2895451" cy="4766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4281" tIns="32140" rIns="64281" bIns="32140" numCol="1" anchor="t" anchorCtr="0" compatLnSpc="1">
            <a:prstTxWarp prst="textNoShape">
              <a:avLst/>
            </a:prstTxWarp>
          </a:bodyPr>
          <a:lstStyle>
            <a:lvl1pPr algn="ctr">
              <a:defRPr sz="1000" b="0">
                <a:solidFill>
                  <a:schemeClr val="tx1"/>
                </a:solidFill>
                <a:latin typeface="Times New Roman" pitchFamily="18" charset="0"/>
                <a:ea typeface="宋体" pitchFamily="2" charset="-122"/>
              </a:defRPr>
            </a:lvl1pPr>
          </a:lstStyle>
          <a:p>
            <a:pPr>
              <a:defRPr/>
            </a:pPr>
            <a:endParaRPr lang="en-US" altLang="zh-CN"/>
          </a:p>
        </p:txBody>
      </p:sp>
      <p:sp>
        <p:nvSpPr>
          <p:cNvPr id="78854" name="Rectangle 6"/>
          <p:cNvSpPr>
            <a:spLocks noGrp="1" noChangeArrowheads="1"/>
          </p:cNvSpPr>
          <p:nvPr>
            <p:ph type="sldNum" sz="quarter" idx="4"/>
          </p:nvPr>
        </p:nvSpPr>
        <p:spPr bwMode="auto">
          <a:xfrm>
            <a:off x="6553275" y="6245200"/>
            <a:ext cx="2133079" cy="4766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4281" tIns="32140" rIns="64281" bIns="32140" numCol="1" anchor="t" anchorCtr="0" compatLnSpc="1">
            <a:prstTxWarp prst="textNoShape">
              <a:avLst/>
            </a:prstTxWarp>
          </a:bodyPr>
          <a:lstStyle>
            <a:lvl1pPr algn="r">
              <a:defRPr sz="1000" b="0">
                <a:solidFill>
                  <a:schemeClr val="tx1"/>
                </a:solidFill>
                <a:latin typeface="Times New Roman" pitchFamily="18" charset="0"/>
                <a:ea typeface="宋体" pitchFamily="2" charset="-122"/>
              </a:defRPr>
            </a:lvl1pPr>
          </a:lstStyle>
          <a:p>
            <a:pPr>
              <a:defRPr/>
            </a:pPr>
            <a:fld id="{7E4104DF-F6A2-465A-9F7E-642445EC20CF}"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1" fontAlgn="base" hangingPunct="1">
        <a:spcBef>
          <a:spcPct val="0"/>
        </a:spcBef>
        <a:spcAft>
          <a:spcPct val="0"/>
        </a:spcAft>
        <a:defRPr sz="3100">
          <a:solidFill>
            <a:schemeClr val="tx2"/>
          </a:solidFill>
          <a:latin typeface="+mj-lt"/>
          <a:ea typeface="+mj-ea"/>
          <a:cs typeface="+mj-cs"/>
        </a:defRPr>
      </a:lvl1pPr>
      <a:lvl2pPr algn="ctr" rtl="0" eaLnBrk="1" fontAlgn="base" hangingPunct="1">
        <a:spcBef>
          <a:spcPct val="0"/>
        </a:spcBef>
        <a:spcAft>
          <a:spcPct val="0"/>
        </a:spcAft>
        <a:defRPr sz="3100">
          <a:solidFill>
            <a:schemeClr val="tx2"/>
          </a:solidFill>
          <a:latin typeface="Arial" charset="0"/>
          <a:ea typeface="宋体" pitchFamily="2" charset="-122"/>
        </a:defRPr>
      </a:lvl2pPr>
      <a:lvl3pPr algn="ctr" rtl="0" eaLnBrk="1" fontAlgn="base" hangingPunct="1">
        <a:spcBef>
          <a:spcPct val="0"/>
        </a:spcBef>
        <a:spcAft>
          <a:spcPct val="0"/>
        </a:spcAft>
        <a:defRPr sz="3100">
          <a:solidFill>
            <a:schemeClr val="tx2"/>
          </a:solidFill>
          <a:latin typeface="Arial" charset="0"/>
          <a:ea typeface="宋体" pitchFamily="2" charset="-122"/>
        </a:defRPr>
      </a:lvl3pPr>
      <a:lvl4pPr algn="ctr" rtl="0" eaLnBrk="1" fontAlgn="base" hangingPunct="1">
        <a:spcBef>
          <a:spcPct val="0"/>
        </a:spcBef>
        <a:spcAft>
          <a:spcPct val="0"/>
        </a:spcAft>
        <a:defRPr sz="3100">
          <a:solidFill>
            <a:schemeClr val="tx2"/>
          </a:solidFill>
          <a:latin typeface="Arial" charset="0"/>
          <a:ea typeface="宋体" pitchFamily="2" charset="-122"/>
        </a:defRPr>
      </a:lvl4pPr>
      <a:lvl5pPr algn="ctr" rtl="0" eaLnBrk="1" fontAlgn="base" hangingPunct="1">
        <a:spcBef>
          <a:spcPct val="0"/>
        </a:spcBef>
        <a:spcAft>
          <a:spcPct val="0"/>
        </a:spcAft>
        <a:defRPr sz="3100">
          <a:solidFill>
            <a:schemeClr val="tx2"/>
          </a:solidFill>
          <a:latin typeface="Arial" charset="0"/>
          <a:ea typeface="宋体" pitchFamily="2" charset="-122"/>
        </a:defRPr>
      </a:lvl5pPr>
      <a:lvl6pPr marL="321440" algn="ctr" rtl="0" eaLnBrk="1" fontAlgn="base" hangingPunct="1">
        <a:spcBef>
          <a:spcPct val="0"/>
        </a:spcBef>
        <a:spcAft>
          <a:spcPct val="0"/>
        </a:spcAft>
        <a:defRPr sz="3100">
          <a:solidFill>
            <a:schemeClr val="tx2"/>
          </a:solidFill>
          <a:latin typeface="Arial" charset="0"/>
          <a:ea typeface="宋体" pitchFamily="2" charset="-122"/>
        </a:defRPr>
      </a:lvl6pPr>
      <a:lvl7pPr marL="642882" algn="ctr" rtl="0" eaLnBrk="1" fontAlgn="base" hangingPunct="1">
        <a:spcBef>
          <a:spcPct val="0"/>
        </a:spcBef>
        <a:spcAft>
          <a:spcPct val="0"/>
        </a:spcAft>
        <a:defRPr sz="3100">
          <a:solidFill>
            <a:schemeClr val="tx2"/>
          </a:solidFill>
          <a:latin typeface="Arial" charset="0"/>
          <a:ea typeface="宋体" pitchFamily="2" charset="-122"/>
        </a:defRPr>
      </a:lvl7pPr>
      <a:lvl8pPr marL="964323" algn="ctr" rtl="0" eaLnBrk="1" fontAlgn="base" hangingPunct="1">
        <a:spcBef>
          <a:spcPct val="0"/>
        </a:spcBef>
        <a:spcAft>
          <a:spcPct val="0"/>
        </a:spcAft>
        <a:defRPr sz="3100">
          <a:solidFill>
            <a:schemeClr val="tx2"/>
          </a:solidFill>
          <a:latin typeface="Arial" charset="0"/>
          <a:ea typeface="宋体" pitchFamily="2" charset="-122"/>
        </a:defRPr>
      </a:lvl8pPr>
      <a:lvl9pPr marL="1285763" algn="ctr" rtl="0" eaLnBrk="1" fontAlgn="base" hangingPunct="1">
        <a:spcBef>
          <a:spcPct val="0"/>
        </a:spcBef>
        <a:spcAft>
          <a:spcPct val="0"/>
        </a:spcAft>
        <a:defRPr sz="3100">
          <a:solidFill>
            <a:schemeClr val="tx2"/>
          </a:solidFill>
          <a:latin typeface="Arial" charset="0"/>
          <a:ea typeface="宋体" pitchFamily="2" charset="-122"/>
        </a:defRPr>
      </a:lvl9pPr>
    </p:titleStyle>
    <p:bodyStyle>
      <a:lvl1pPr marL="241080" indent="-241080" algn="l" rtl="0" eaLnBrk="1" fontAlgn="base" hangingPunct="1">
        <a:spcBef>
          <a:spcPct val="20000"/>
        </a:spcBef>
        <a:spcAft>
          <a:spcPct val="0"/>
        </a:spcAft>
        <a:buChar char="•"/>
        <a:defRPr sz="2200">
          <a:solidFill>
            <a:schemeClr val="tx1"/>
          </a:solidFill>
          <a:latin typeface="+mn-lt"/>
          <a:ea typeface="+mn-ea"/>
          <a:cs typeface="+mn-cs"/>
        </a:defRPr>
      </a:lvl1pPr>
      <a:lvl2pPr marL="522341" indent="-202017" algn="l" rtl="0" eaLnBrk="1" fontAlgn="base" hangingPunct="1">
        <a:spcBef>
          <a:spcPct val="20000"/>
        </a:spcBef>
        <a:spcAft>
          <a:spcPct val="0"/>
        </a:spcAft>
        <a:buChar char="–"/>
        <a:defRPr sz="2000">
          <a:solidFill>
            <a:schemeClr val="tx1"/>
          </a:solidFill>
          <a:latin typeface="+mn-lt"/>
          <a:ea typeface="+mn-ea"/>
        </a:defRPr>
      </a:lvl2pPr>
      <a:lvl3pPr marL="803602" indent="-160721" algn="l" rtl="0" eaLnBrk="1" fontAlgn="base" hangingPunct="1">
        <a:spcBef>
          <a:spcPct val="20000"/>
        </a:spcBef>
        <a:spcAft>
          <a:spcPct val="0"/>
        </a:spcAft>
        <a:buChar char="•"/>
        <a:defRPr sz="1700">
          <a:solidFill>
            <a:schemeClr val="tx1"/>
          </a:solidFill>
          <a:latin typeface="+mn-lt"/>
          <a:ea typeface="+mn-ea"/>
        </a:defRPr>
      </a:lvl3pPr>
      <a:lvl4pPr marL="1125044" indent="-161837" algn="l" rtl="0" eaLnBrk="1" fontAlgn="base" hangingPunct="1">
        <a:spcBef>
          <a:spcPct val="20000"/>
        </a:spcBef>
        <a:spcAft>
          <a:spcPct val="0"/>
        </a:spcAft>
        <a:buChar char="–"/>
        <a:defRPr sz="1400">
          <a:solidFill>
            <a:schemeClr val="tx1"/>
          </a:solidFill>
          <a:latin typeface="+mn-lt"/>
          <a:ea typeface="+mn-ea"/>
        </a:defRPr>
      </a:lvl4pPr>
      <a:lvl5pPr marL="1446484" indent="-160721" algn="l" rtl="0" eaLnBrk="1" fontAlgn="base" hangingPunct="1">
        <a:spcBef>
          <a:spcPct val="20000"/>
        </a:spcBef>
        <a:spcAft>
          <a:spcPct val="0"/>
        </a:spcAft>
        <a:buChar char="»"/>
        <a:defRPr sz="1400">
          <a:solidFill>
            <a:schemeClr val="tx1"/>
          </a:solidFill>
          <a:latin typeface="+mn-lt"/>
          <a:ea typeface="+mn-ea"/>
        </a:defRPr>
      </a:lvl5pPr>
      <a:lvl6pPr marL="1767925" indent="-160721" algn="l" rtl="0" eaLnBrk="1" fontAlgn="base" hangingPunct="1">
        <a:spcBef>
          <a:spcPct val="20000"/>
        </a:spcBef>
        <a:spcAft>
          <a:spcPct val="0"/>
        </a:spcAft>
        <a:buChar char="»"/>
        <a:defRPr sz="1400">
          <a:solidFill>
            <a:schemeClr val="tx1"/>
          </a:solidFill>
          <a:latin typeface="+mn-lt"/>
          <a:ea typeface="+mn-ea"/>
        </a:defRPr>
      </a:lvl6pPr>
      <a:lvl7pPr marL="2089366" indent="-160721" algn="l" rtl="0" eaLnBrk="1" fontAlgn="base" hangingPunct="1">
        <a:spcBef>
          <a:spcPct val="20000"/>
        </a:spcBef>
        <a:spcAft>
          <a:spcPct val="0"/>
        </a:spcAft>
        <a:buChar char="»"/>
        <a:defRPr sz="1400">
          <a:solidFill>
            <a:schemeClr val="tx1"/>
          </a:solidFill>
          <a:latin typeface="+mn-lt"/>
          <a:ea typeface="+mn-ea"/>
        </a:defRPr>
      </a:lvl7pPr>
      <a:lvl8pPr marL="2410807" indent="-160721" algn="l" rtl="0" eaLnBrk="1" fontAlgn="base" hangingPunct="1">
        <a:spcBef>
          <a:spcPct val="20000"/>
        </a:spcBef>
        <a:spcAft>
          <a:spcPct val="0"/>
        </a:spcAft>
        <a:buChar char="»"/>
        <a:defRPr sz="1400">
          <a:solidFill>
            <a:schemeClr val="tx1"/>
          </a:solidFill>
          <a:latin typeface="+mn-lt"/>
          <a:ea typeface="+mn-ea"/>
        </a:defRPr>
      </a:lvl8pPr>
      <a:lvl9pPr marL="2732247" indent="-160721" algn="l" rtl="0" eaLnBrk="1" fontAlgn="base" hangingPunct="1">
        <a:spcBef>
          <a:spcPct val="20000"/>
        </a:spcBef>
        <a:spcAft>
          <a:spcPct val="0"/>
        </a:spcAft>
        <a:buChar char="»"/>
        <a:defRPr sz="1400">
          <a:solidFill>
            <a:schemeClr val="tx1"/>
          </a:solidFill>
          <a:latin typeface="+mn-lt"/>
          <a:ea typeface="+mn-ea"/>
        </a:defRPr>
      </a:lvl9pPr>
    </p:bodyStyle>
    <p:otherStyle>
      <a:defPPr>
        <a:defRPr lang="zh-CN"/>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ftp://192.168.0.100/"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192.168.130.8:5800/"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5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6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6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srcRect/>
          <a:stretch>
            <a:fillRect/>
          </a:stretch>
        </p:blipFill>
        <p:spPr bwMode="auto">
          <a:xfrm>
            <a:off x="0" y="-2385"/>
            <a:ext cx="9147180" cy="6860385"/>
          </a:xfrm>
          <a:prstGeom prst="rect">
            <a:avLst/>
          </a:prstGeom>
          <a:noFill/>
          <a:ln w="9525">
            <a:noFill/>
            <a:miter lim="800000"/>
            <a:headEnd/>
            <a:tailEnd/>
          </a:ln>
          <a:effectLst/>
        </p:spPr>
      </p:pic>
      <p:sp>
        <p:nvSpPr>
          <p:cNvPr id="8" name="Text Box 10"/>
          <p:cNvSpPr txBox="1">
            <a:spLocks noChangeArrowheads="1"/>
          </p:cNvSpPr>
          <p:nvPr/>
        </p:nvSpPr>
        <p:spPr bwMode="auto">
          <a:xfrm>
            <a:off x="642910" y="4429132"/>
            <a:ext cx="8286808" cy="20518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30039" tIns="65020" rIns="130039" bIns="65020">
            <a:spAutoFit/>
          </a:bodyPr>
          <a:lstStyle>
            <a:lvl1pPr defTabSz="1300163">
              <a:defRPr sz="2400">
                <a:solidFill>
                  <a:schemeClr val="tx1"/>
                </a:solidFill>
                <a:latin typeface="Times New Roman" pitchFamily="18" charset="0"/>
                <a:ea typeface="宋体" pitchFamily="2" charset="-122"/>
              </a:defRPr>
            </a:lvl1pPr>
            <a:lvl2pPr defTabSz="1300163">
              <a:defRPr sz="2400">
                <a:solidFill>
                  <a:schemeClr val="tx1"/>
                </a:solidFill>
                <a:latin typeface="Times New Roman" pitchFamily="18" charset="0"/>
                <a:ea typeface="宋体" pitchFamily="2" charset="-122"/>
              </a:defRPr>
            </a:lvl2pPr>
            <a:lvl3pPr defTabSz="1300163">
              <a:defRPr sz="2400">
                <a:solidFill>
                  <a:schemeClr val="tx1"/>
                </a:solidFill>
                <a:latin typeface="Times New Roman" pitchFamily="18" charset="0"/>
                <a:ea typeface="宋体" pitchFamily="2" charset="-122"/>
              </a:defRPr>
            </a:lvl3pPr>
            <a:lvl4pPr defTabSz="1300163">
              <a:defRPr sz="2400">
                <a:solidFill>
                  <a:schemeClr val="tx1"/>
                </a:solidFill>
                <a:latin typeface="Times New Roman" pitchFamily="18" charset="0"/>
                <a:ea typeface="宋体" pitchFamily="2" charset="-122"/>
              </a:defRPr>
            </a:lvl4pPr>
            <a:lvl5pPr defTabSz="1300163">
              <a:defRPr sz="2400">
                <a:solidFill>
                  <a:schemeClr val="tx1"/>
                </a:solidFill>
                <a:latin typeface="Times New Roman" pitchFamily="18" charset="0"/>
                <a:ea typeface="宋体" pitchFamily="2" charset="-122"/>
              </a:defRPr>
            </a:lvl5pPr>
            <a:lvl6pPr defTabSz="1300163" fontAlgn="base">
              <a:spcBef>
                <a:spcPct val="0"/>
              </a:spcBef>
              <a:spcAft>
                <a:spcPct val="0"/>
              </a:spcAft>
              <a:defRPr sz="2400">
                <a:solidFill>
                  <a:schemeClr val="tx1"/>
                </a:solidFill>
                <a:latin typeface="Times New Roman" pitchFamily="18" charset="0"/>
                <a:ea typeface="宋体" pitchFamily="2" charset="-122"/>
              </a:defRPr>
            </a:lvl6pPr>
            <a:lvl7pPr defTabSz="1300163" fontAlgn="base">
              <a:spcBef>
                <a:spcPct val="0"/>
              </a:spcBef>
              <a:spcAft>
                <a:spcPct val="0"/>
              </a:spcAft>
              <a:defRPr sz="2400">
                <a:solidFill>
                  <a:schemeClr val="tx1"/>
                </a:solidFill>
                <a:latin typeface="Times New Roman" pitchFamily="18" charset="0"/>
                <a:ea typeface="宋体" pitchFamily="2" charset="-122"/>
              </a:defRPr>
            </a:lvl7pPr>
            <a:lvl8pPr defTabSz="1300163" fontAlgn="base">
              <a:spcBef>
                <a:spcPct val="0"/>
              </a:spcBef>
              <a:spcAft>
                <a:spcPct val="0"/>
              </a:spcAft>
              <a:defRPr sz="2400">
                <a:solidFill>
                  <a:schemeClr val="tx1"/>
                </a:solidFill>
                <a:latin typeface="Times New Roman" pitchFamily="18" charset="0"/>
                <a:ea typeface="宋体" pitchFamily="2" charset="-122"/>
              </a:defRPr>
            </a:lvl8pPr>
            <a:lvl9pPr defTabSz="1300163" fontAlgn="base">
              <a:spcBef>
                <a:spcPct val="0"/>
              </a:spcBef>
              <a:spcAft>
                <a:spcPct val="0"/>
              </a:spcAft>
              <a:defRPr sz="2400">
                <a:solidFill>
                  <a:schemeClr val="tx1"/>
                </a:solidFill>
                <a:latin typeface="Times New Roman" pitchFamily="18" charset="0"/>
                <a:ea typeface="宋体" pitchFamily="2" charset="-122"/>
              </a:defRPr>
            </a:lvl9pPr>
          </a:lstStyle>
          <a:p>
            <a:pPr>
              <a:lnSpc>
                <a:spcPct val="120000"/>
              </a:lnSpc>
              <a:defRPr/>
            </a:pPr>
            <a:r>
              <a:rPr lang="en-US" altLang="zh-CN" sz="3200" b="1" dirty="0" err="1" smtClean="0">
                <a:latin typeface="Tahoma" pitchFamily="34" charset="0"/>
              </a:rPr>
              <a:t>Kinco</a:t>
            </a:r>
            <a:r>
              <a:rPr lang="en-US" altLang="zh-CN" sz="3200" b="1" dirty="0" smtClean="0">
                <a:latin typeface="Tahoma" pitchFamily="34" charset="0"/>
              </a:rPr>
              <a:t> HMI Training</a:t>
            </a:r>
          </a:p>
          <a:p>
            <a:pPr>
              <a:lnSpc>
                <a:spcPct val="120000"/>
              </a:lnSpc>
              <a:defRPr/>
            </a:pPr>
            <a:endParaRPr lang="en-US" altLang="zh-CN" dirty="0" smtClean="0">
              <a:latin typeface="Tahoma" pitchFamily="34" charset="0"/>
            </a:endParaRPr>
          </a:p>
          <a:p>
            <a:pPr>
              <a:lnSpc>
                <a:spcPct val="120000"/>
              </a:lnSpc>
              <a:defRPr/>
            </a:pPr>
            <a:endParaRPr lang="en-US" altLang="zh-CN" dirty="0" smtClean="0">
              <a:latin typeface="Tahoma" pitchFamily="34" charset="0"/>
            </a:endParaRPr>
          </a:p>
          <a:p>
            <a:pPr>
              <a:lnSpc>
                <a:spcPct val="120000"/>
              </a:lnSpc>
              <a:defRPr/>
            </a:pPr>
            <a:r>
              <a:rPr lang="en-US" altLang="zh-CN" b="1" dirty="0" err="1" smtClean="0">
                <a:solidFill>
                  <a:srgbClr val="CC0000"/>
                </a:solidFill>
                <a:latin typeface="Tahoma" pitchFamily="34" charset="0"/>
              </a:rPr>
              <a:t>Kinco</a:t>
            </a:r>
            <a:r>
              <a:rPr lang="en-US" altLang="zh-CN" b="1" dirty="0" smtClean="0">
                <a:solidFill>
                  <a:srgbClr val="CC0000"/>
                </a:solidFill>
                <a:latin typeface="Tahoma" pitchFamily="34" charset="0"/>
              </a:rPr>
              <a:t> </a:t>
            </a:r>
            <a:r>
              <a:rPr lang="en-US" altLang="zh-CN" b="1" dirty="0" smtClean="0">
                <a:latin typeface="Tahoma" pitchFamily="34" charset="0"/>
              </a:rPr>
              <a:t>Automation</a:t>
            </a:r>
            <a:endParaRPr lang="zh-CN" altLang="en-US" b="1"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286116" y="3071810"/>
            <a:ext cx="5572164" cy="557362"/>
          </a:xfrm>
          <a:prstGeom prst="rect">
            <a:avLst/>
          </a:prstGeom>
          <a:noFill/>
          <a:ln w="9525">
            <a:noFill/>
            <a:miter lim="800000"/>
            <a:headEnd/>
            <a:tailEnd/>
          </a:ln>
        </p:spPr>
        <p:txBody>
          <a:bodyPr wrap="square" lIns="64291" tIns="32146" rIns="64291" bIns="32146">
            <a:spAutoFit/>
          </a:bodyPr>
          <a:lstStyle/>
          <a:p>
            <a:pPr lvl="0" algn="r"/>
            <a:r>
              <a:rPr lang="en-US" altLang="zh-CN" sz="3200" dirty="0" smtClean="0">
                <a:solidFill>
                  <a:schemeClr val="bg1"/>
                </a:solidFill>
                <a:latin typeface="宋体"/>
                <a:ea typeface="宋体"/>
                <a:cs typeface="Tahoma" pitchFamily="34" charset="0"/>
              </a:rPr>
              <a:t>Ⅱ. </a:t>
            </a:r>
            <a:r>
              <a:rPr lang="en-US" altLang="zh-CN" sz="3200" dirty="0" err="1" smtClean="0">
                <a:solidFill>
                  <a:schemeClr val="bg1"/>
                </a:solidFill>
                <a:ea typeface="宋体"/>
                <a:cs typeface="Tahoma" pitchFamily="34" charset="0"/>
              </a:rPr>
              <a:t>HMIware</a:t>
            </a:r>
            <a:r>
              <a:rPr lang="en-US" altLang="zh-CN" sz="3200" dirty="0" smtClean="0">
                <a:solidFill>
                  <a:schemeClr val="bg1"/>
                </a:solidFill>
                <a:ea typeface="宋体"/>
                <a:cs typeface="Tahoma" pitchFamily="34" charset="0"/>
              </a:rPr>
              <a:t> Fast Start</a:t>
            </a:r>
            <a:endParaRPr lang="zh-CN" altLang="en-US" sz="3200" dirty="0" smtClean="0">
              <a:solidFill>
                <a:schemeClr val="bg1"/>
              </a:solidFill>
              <a:ea typeface="宋体"/>
              <a:cs typeface="Tahoma" pitchFamily="34" charset="0"/>
            </a:endParaRPr>
          </a:p>
        </p:txBody>
      </p:sp>
      <p:sp>
        <p:nvSpPr>
          <p:cNvPr id="6"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sym typeface="Arial" pitchFamily="34" charset="0"/>
            </a:endParaRPr>
          </a:p>
        </p:txBody>
      </p:sp>
      <p:graphicFrame>
        <p:nvGraphicFramePr>
          <p:cNvPr id="8"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DA251C"/>
                          </a:solidFill>
                          <a:effectLst/>
                          <a:latin typeface="微软雅黑" pitchFamily="34" charset="-122"/>
                          <a:ea typeface="微软雅黑" pitchFamily="34" charset="-122"/>
                          <a:sym typeface="微软雅黑" pitchFamily="34" charset="-122"/>
                        </a:rPr>
                        <a:t>      </a:t>
                      </a: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9"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pic>
        <p:nvPicPr>
          <p:cNvPr id="12" name="Picture 2" descr="红色块3"/>
          <p:cNvPicPr>
            <a:picLocks noGrp="1" noChangeAspect="1" noChangeArrowheads="1"/>
          </p:cNvPicPr>
          <p:nvPr>
            <p:ph idx="1"/>
          </p:nvPr>
        </p:nvPicPr>
        <p:blipFill>
          <a:blip r:embed="rId3" cstate="print"/>
          <a:stretch>
            <a:fillRect/>
          </a:stretch>
        </p:blipFill>
        <p:spPr>
          <a:xfrm>
            <a:off x="0" y="2571744"/>
            <a:ext cx="9144000" cy="1482076"/>
          </a:xfrm>
          <a:noFill/>
        </p:spPr>
      </p:pic>
      <p:sp>
        <p:nvSpPr>
          <p:cNvPr id="13" name="TextBox 12"/>
          <p:cNvSpPr txBox="1">
            <a:spLocks noChangeArrowheads="1"/>
          </p:cNvSpPr>
          <p:nvPr/>
        </p:nvSpPr>
        <p:spPr bwMode="auto">
          <a:xfrm>
            <a:off x="3143240" y="3038326"/>
            <a:ext cx="5786478" cy="557362"/>
          </a:xfrm>
          <a:prstGeom prst="rect">
            <a:avLst/>
          </a:prstGeom>
          <a:noFill/>
          <a:ln w="9525">
            <a:noFill/>
            <a:miter lim="800000"/>
            <a:headEnd/>
            <a:tailEnd/>
          </a:ln>
        </p:spPr>
        <p:txBody>
          <a:bodyPr wrap="square" lIns="64291" tIns="32146" rIns="64291" bIns="32146">
            <a:spAutoFit/>
          </a:bodyPr>
          <a:lstStyle/>
          <a:p>
            <a:r>
              <a:rPr lang="en-US" altLang="zh-CN" sz="3200" dirty="0" smtClean="0">
                <a:solidFill>
                  <a:schemeClr val="bg1"/>
                </a:solidFill>
                <a:latin typeface="宋体"/>
                <a:ea typeface="宋体"/>
                <a:cs typeface="Tahoma" pitchFamily="34" charset="0"/>
              </a:rPr>
              <a:t>Ⅱ. </a:t>
            </a:r>
            <a:r>
              <a:rPr lang="en-US" altLang="zh-CN" sz="3200" dirty="0" err="1" smtClean="0">
                <a:solidFill>
                  <a:schemeClr val="bg1"/>
                </a:solidFill>
                <a:latin typeface="Tahoma" pitchFamily="34" charset="0"/>
                <a:cs typeface="Tahoma" pitchFamily="34" charset="0"/>
              </a:rPr>
              <a:t>Kinco</a:t>
            </a:r>
            <a:r>
              <a:rPr lang="en-US" altLang="zh-CN" sz="3200" dirty="0" smtClean="0">
                <a:solidFill>
                  <a:schemeClr val="bg1"/>
                </a:solidFill>
                <a:latin typeface="Tahoma" pitchFamily="34" charset="0"/>
                <a:cs typeface="Tahoma" pitchFamily="34" charset="0"/>
              </a:rPr>
              <a:t> </a:t>
            </a:r>
            <a:r>
              <a:rPr lang="en-US" altLang="zh-CN" sz="3200" dirty="0" err="1" smtClean="0">
                <a:solidFill>
                  <a:schemeClr val="bg1"/>
                </a:solidFill>
                <a:latin typeface="Tahoma" pitchFamily="34" charset="0"/>
                <a:cs typeface="Tahoma" pitchFamily="34" charset="0"/>
              </a:rPr>
              <a:t>HMIware</a:t>
            </a:r>
            <a:r>
              <a:rPr lang="en-US" altLang="zh-CN" sz="3200" dirty="0" smtClean="0">
                <a:solidFill>
                  <a:schemeClr val="bg1"/>
                </a:solidFill>
                <a:latin typeface="Tahoma" pitchFamily="34" charset="0"/>
                <a:cs typeface="Tahoma" pitchFamily="34" charset="0"/>
              </a:rPr>
              <a:t> Fast Start</a:t>
            </a:r>
            <a:endParaRPr lang="zh-CN" altLang="en-US" sz="3200" dirty="0" smtClean="0">
              <a:solidFill>
                <a:schemeClr val="bg1"/>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57" name="Text Box 13"/>
          <p:cNvSpPr txBox="1">
            <a:spLocks noChangeArrowheads="1"/>
          </p:cNvSpPr>
          <p:nvPr/>
        </p:nvSpPr>
        <p:spPr bwMode="auto">
          <a:xfrm>
            <a:off x="357158" y="785794"/>
            <a:ext cx="8429684" cy="1282402"/>
          </a:xfrm>
          <a:prstGeom prst="rect">
            <a:avLst/>
          </a:prstGeom>
          <a:noFill/>
          <a:ln w="9525" algn="ctr">
            <a:noFill/>
            <a:miter lim="800000"/>
            <a:headEnd/>
            <a:tailEnd/>
          </a:ln>
        </p:spPr>
        <p:txBody>
          <a:bodyPr wrap="square">
            <a:spAutoFit/>
          </a:bodyPr>
          <a:lstStyle/>
          <a:p>
            <a:pPr indent="-342900">
              <a:lnSpc>
                <a:spcPct val="150000"/>
              </a:lnSpc>
            </a:pPr>
            <a:r>
              <a:rPr lang="en-US" altLang="zh-CN" dirty="0" err="1" smtClean="0"/>
              <a:t>Kinco</a:t>
            </a:r>
            <a:r>
              <a:rPr lang="en-US" altLang="zh-CN" dirty="0" smtClean="0"/>
              <a:t> </a:t>
            </a:r>
            <a:r>
              <a:rPr lang="en-US" altLang="zh-CN" dirty="0" err="1" smtClean="0"/>
              <a:t>HMIware</a:t>
            </a:r>
            <a:r>
              <a:rPr lang="en-US" altLang="zh-CN" dirty="0" smtClean="0"/>
              <a:t> is configuration software for MT4000/5000 series. The software for MD200/300 is TP200 and TP300 respectively, which are very simple, we will only introduce </a:t>
            </a:r>
            <a:r>
              <a:rPr lang="en-US" altLang="zh-CN" dirty="0" err="1" smtClean="0"/>
              <a:t>HMIware</a:t>
            </a:r>
            <a:r>
              <a:rPr lang="en-US" altLang="zh-CN" dirty="0" smtClean="0"/>
              <a:t>. </a:t>
            </a:r>
          </a:p>
        </p:txBody>
      </p:sp>
      <p:sp>
        <p:nvSpPr>
          <p:cNvPr id="33" name="TextBox 32"/>
          <p:cNvSpPr txBox="1"/>
          <p:nvPr/>
        </p:nvSpPr>
        <p:spPr>
          <a:xfrm>
            <a:off x="357158" y="71414"/>
            <a:ext cx="6357982" cy="523220"/>
          </a:xfrm>
          <a:prstGeom prst="rect">
            <a:avLst/>
          </a:prstGeom>
          <a:noFill/>
        </p:spPr>
        <p:txBody>
          <a:bodyPr wrap="square" rtlCol="0">
            <a:spAutoFit/>
          </a:bodyPr>
          <a:lstStyle/>
          <a:p>
            <a:r>
              <a:rPr lang="en-US" altLang="zh-CN" sz="2800" b="1" dirty="0" err="1" smtClean="0">
                <a:solidFill>
                  <a:srgbClr val="FF0000"/>
                </a:solidFill>
                <a:latin typeface="Tahoma" pitchFamily="34" charset="0"/>
                <a:ea typeface="Tahoma" pitchFamily="34" charset="0"/>
                <a:cs typeface="Tahoma" pitchFamily="34" charset="0"/>
                <a:sym typeface="微软雅黑" pitchFamily="34" charset="-122"/>
              </a:rPr>
              <a:t>Kinco</a:t>
            </a:r>
            <a:r>
              <a:rPr lang="en-US" altLang="zh-CN" sz="2800" b="1" dirty="0" smtClean="0">
                <a:solidFill>
                  <a:srgbClr val="FF0000"/>
                </a:solidFill>
                <a:latin typeface="Tahoma" pitchFamily="34" charset="0"/>
                <a:ea typeface="Tahoma" pitchFamily="34" charset="0"/>
                <a:cs typeface="Tahoma" pitchFamily="34" charset="0"/>
                <a:sym typeface="微软雅黑" pitchFamily="34" charset="-122"/>
              </a:rPr>
              <a:t> </a:t>
            </a:r>
            <a:r>
              <a:rPr lang="en-US" altLang="zh-CN" sz="2800" b="1" dirty="0" err="1" smtClean="0">
                <a:solidFill>
                  <a:srgbClr val="FF0000"/>
                </a:solidFill>
                <a:latin typeface="Tahoma" pitchFamily="34" charset="0"/>
                <a:ea typeface="Tahoma" pitchFamily="34" charset="0"/>
                <a:cs typeface="Tahoma" pitchFamily="34" charset="0"/>
                <a:sym typeface="微软雅黑" pitchFamily="34" charset="-122"/>
              </a:rPr>
              <a:t>HMIware</a:t>
            </a:r>
            <a:r>
              <a:rPr lang="en-US" altLang="zh-CN" sz="2800" b="1" dirty="0" smtClean="0">
                <a:solidFill>
                  <a:srgbClr val="FF0000"/>
                </a:solidFill>
                <a:latin typeface="Tahoma" pitchFamily="34" charset="0"/>
                <a:ea typeface="Tahoma" pitchFamily="34" charset="0"/>
                <a:cs typeface="Tahoma" pitchFamily="34" charset="0"/>
                <a:sym typeface="微软雅黑" pitchFamily="34" charset="-122"/>
              </a:rPr>
              <a:t> Introduction</a:t>
            </a: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80" name="Rectangle 8"/>
          <p:cNvSpPr>
            <a:spLocks noChangeArrowheads="1"/>
          </p:cNvSpPr>
          <p:nvPr/>
        </p:nvSpPr>
        <p:spPr bwMode="auto">
          <a:xfrm>
            <a:off x="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4" name="Picture 7"/>
          <p:cNvPicPr>
            <a:picLocks noChangeAspect="1" noChangeArrowheads="1"/>
          </p:cNvPicPr>
          <p:nvPr/>
        </p:nvPicPr>
        <p:blipFill>
          <a:blip r:embed="rId3" cstate="print"/>
          <a:srcRect/>
          <a:stretch>
            <a:fillRect/>
          </a:stretch>
        </p:blipFill>
        <p:spPr bwMode="auto">
          <a:xfrm>
            <a:off x="1000100" y="2071678"/>
            <a:ext cx="7143800" cy="4494731"/>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6357982" cy="523220"/>
          </a:xfrm>
          <a:prstGeom prst="rect">
            <a:avLst/>
          </a:prstGeom>
          <a:noFill/>
        </p:spPr>
        <p:txBody>
          <a:bodyPr wrap="square" rtlCol="0">
            <a:spAutoFit/>
          </a:bodyPr>
          <a:lstStyle/>
          <a:p>
            <a:r>
              <a:rPr lang="en-US" altLang="zh-CN" sz="2800" b="1" dirty="0" err="1" smtClean="0">
                <a:solidFill>
                  <a:srgbClr val="FF0000"/>
                </a:solidFill>
                <a:latin typeface="Tahoma" pitchFamily="34" charset="0"/>
                <a:ea typeface="Tahoma" pitchFamily="34" charset="0"/>
                <a:cs typeface="Tahoma" pitchFamily="34" charset="0"/>
                <a:sym typeface="微软雅黑" pitchFamily="34" charset="-122"/>
              </a:rPr>
              <a:t>HMIware</a:t>
            </a:r>
            <a:r>
              <a:rPr lang="en-US" altLang="zh-CN" sz="2800" b="1" dirty="0" smtClean="0">
                <a:solidFill>
                  <a:srgbClr val="FF0000"/>
                </a:solidFill>
                <a:latin typeface="Tahoma" pitchFamily="34" charset="0"/>
                <a:ea typeface="Tahoma" pitchFamily="34" charset="0"/>
                <a:cs typeface="Tahoma" pitchFamily="34" charset="0"/>
                <a:sym typeface="微软雅黑" pitchFamily="34" charset="-122"/>
              </a:rPr>
              <a:t> Interface Layout</a:t>
            </a: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80" name="Rectangle 8"/>
          <p:cNvSpPr>
            <a:spLocks noChangeArrowheads="1"/>
          </p:cNvSpPr>
          <p:nvPr/>
        </p:nvSpPr>
        <p:spPr bwMode="auto">
          <a:xfrm>
            <a:off x="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41" name="组合 40"/>
          <p:cNvGrpSpPr/>
          <p:nvPr/>
        </p:nvGrpSpPr>
        <p:grpSpPr>
          <a:xfrm>
            <a:off x="357158" y="928670"/>
            <a:ext cx="8429652" cy="5038716"/>
            <a:chOff x="0" y="1060450"/>
            <a:chExt cx="13004800" cy="8693150"/>
          </a:xfrm>
        </p:grpSpPr>
        <p:pic>
          <p:nvPicPr>
            <p:cNvPr id="42" name="Picture 8"/>
            <p:cNvPicPr>
              <a:picLocks noChangeAspect="1" noChangeArrowheads="1"/>
            </p:cNvPicPr>
            <p:nvPr/>
          </p:nvPicPr>
          <p:blipFill>
            <a:blip r:embed="rId3" cstate="print"/>
            <a:srcRect/>
            <a:stretch>
              <a:fillRect/>
            </a:stretch>
          </p:blipFill>
          <p:spPr bwMode="auto">
            <a:xfrm>
              <a:off x="3825875" y="2863850"/>
              <a:ext cx="6021388" cy="4516438"/>
            </a:xfrm>
            <a:prstGeom prst="rect">
              <a:avLst/>
            </a:prstGeom>
            <a:noFill/>
            <a:ln w="9525">
              <a:noFill/>
              <a:miter lim="800000"/>
              <a:headEnd/>
              <a:tailEnd/>
            </a:ln>
          </p:spPr>
        </p:pic>
        <p:pic>
          <p:nvPicPr>
            <p:cNvPr id="43" name="Picture 9"/>
            <p:cNvPicPr>
              <a:picLocks noChangeAspect="1" noChangeArrowheads="1"/>
            </p:cNvPicPr>
            <p:nvPr/>
          </p:nvPicPr>
          <p:blipFill>
            <a:blip r:embed="rId4" cstate="print"/>
            <a:srcRect/>
            <a:stretch>
              <a:fillRect/>
            </a:stretch>
          </p:blipFill>
          <p:spPr bwMode="auto">
            <a:xfrm>
              <a:off x="0" y="1131888"/>
              <a:ext cx="4078288" cy="1543050"/>
            </a:xfrm>
            <a:prstGeom prst="rect">
              <a:avLst/>
            </a:prstGeom>
            <a:noFill/>
            <a:ln w="9525" algn="ctr">
              <a:noFill/>
              <a:miter lim="800000"/>
              <a:headEnd/>
              <a:tailEnd/>
            </a:ln>
          </p:spPr>
        </p:pic>
        <p:sp>
          <p:nvSpPr>
            <p:cNvPr id="44" name="Line 10"/>
            <p:cNvSpPr>
              <a:spLocks noChangeShapeType="1"/>
            </p:cNvSpPr>
            <p:nvPr/>
          </p:nvSpPr>
          <p:spPr bwMode="auto">
            <a:xfrm>
              <a:off x="3910013" y="2573338"/>
              <a:ext cx="2365375" cy="2389187"/>
            </a:xfrm>
            <a:prstGeom prst="line">
              <a:avLst/>
            </a:prstGeom>
            <a:noFill/>
            <a:ln w="12700">
              <a:solidFill>
                <a:srgbClr val="FF9933"/>
              </a:solidFill>
              <a:round/>
              <a:headEnd/>
              <a:tailEnd/>
            </a:ln>
          </p:spPr>
          <p:txBody>
            <a:bodyPr>
              <a:spAutoFit/>
            </a:bodyPr>
            <a:lstStyle/>
            <a:p>
              <a:endParaRPr lang="zh-CN" altLang="en-US"/>
            </a:p>
          </p:txBody>
        </p:sp>
        <p:pic>
          <p:nvPicPr>
            <p:cNvPr id="45" name="Picture 11"/>
            <p:cNvPicPr>
              <a:picLocks noChangeAspect="1" noChangeArrowheads="1"/>
            </p:cNvPicPr>
            <p:nvPr/>
          </p:nvPicPr>
          <p:blipFill>
            <a:blip r:embed="rId5" cstate="print"/>
            <a:srcRect/>
            <a:stretch>
              <a:fillRect/>
            </a:stretch>
          </p:blipFill>
          <p:spPr bwMode="auto">
            <a:xfrm>
              <a:off x="8139113" y="1060450"/>
              <a:ext cx="4865687" cy="1377950"/>
            </a:xfrm>
            <a:prstGeom prst="rect">
              <a:avLst/>
            </a:prstGeom>
            <a:noFill/>
            <a:ln w="9525" algn="ctr">
              <a:noFill/>
              <a:miter lim="800000"/>
              <a:headEnd/>
              <a:tailEnd/>
            </a:ln>
          </p:spPr>
        </p:pic>
        <p:sp>
          <p:nvSpPr>
            <p:cNvPr id="46" name="Line 13"/>
            <p:cNvSpPr>
              <a:spLocks noChangeShapeType="1"/>
            </p:cNvSpPr>
            <p:nvPr/>
          </p:nvSpPr>
          <p:spPr bwMode="auto">
            <a:xfrm flipH="1">
              <a:off x="9023350" y="2428875"/>
              <a:ext cx="2663825" cy="1871663"/>
            </a:xfrm>
            <a:prstGeom prst="line">
              <a:avLst/>
            </a:prstGeom>
            <a:noFill/>
            <a:ln w="12700">
              <a:solidFill>
                <a:srgbClr val="FF9933"/>
              </a:solidFill>
              <a:round/>
              <a:headEnd/>
              <a:tailEnd/>
            </a:ln>
          </p:spPr>
          <p:txBody>
            <a:bodyPr>
              <a:spAutoFit/>
            </a:bodyPr>
            <a:lstStyle/>
            <a:p>
              <a:endParaRPr lang="zh-CN" altLang="en-US"/>
            </a:p>
          </p:txBody>
        </p:sp>
        <p:pic>
          <p:nvPicPr>
            <p:cNvPr id="47" name="Picture 14"/>
            <p:cNvPicPr>
              <a:picLocks noChangeAspect="1" noChangeArrowheads="1"/>
            </p:cNvPicPr>
            <p:nvPr/>
          </p:nvPicPr>
          <p:blipFill>
            <a:blip r:embed="rId6" cstate="print"/>
            <a:srcRect/>
            <a:stretch>
              <a:fillRect/>
            </a:stretch>
          </p:blipFill>
          <p:spPr bwMode="auto">
            <a:xfrm>
              <a:off x="10750550" y="6100763"/>
              <a:ext cx="1970088" cy="3336925"/>
            </a:xfrm>
            <a:prstGeom prst="rect">
              <a:avLst/>
            </a:prstGeom>
            <a:noFill/>
            <a:ln w="9525" algn="ctr">
              <a:noFill/>
              <a:miter lim="800000"/>
              <a:headEnd/>
              <a:tailEnd/>
            </a:ln>
          </p:spPr>
        </p:pic>
        <p:sp>
          <p:nvSpPr>
            <p:cNvPr id="48" name="Line 15"/>
            <p:cNvSpPr>
              <a:spLocks noChangeShapeType="1"/>
            </p:cNvSpPr>
            <p:nvPr/>
          </p:nvSpPr>
          <p:spPr bwMode="auto">
            <a:xfrm>
              <a:off x="9310688" y="5381625"/>
              <a:ext cx="1439862" cy="1079500"/>
            </a:xfrm>
            <a:prstGeom prst="line">
              <a:avLst/>
            </a:prstGeom>
            <a:noFill/>
            <a:ln w="12700">
              <a:solidFill>
                <a:srgbClr val="FF9933"/>
              </a:solidFill>
              <a:round/>
              <a:headEnd/>
              <a:tailEnd/>
            </a:ln>
          </p:spPr>
          <p:txBody>
            <a:bodyPr>
              <a:spAutoFit/>
            </a:bodyPr>
            <a:lstStyle/>
            <a:p>
              <a:endParaRPr lang="zh-CN" altLang="en-US"/>
            </a:p>
          </p:txBody>
        </p:sp>
        <p:pic>
          <p:nvPicPr>
            <p:cNvPr id="49" name="Picture 16"/>
            <p:cNvPicPr>
              <a:picLocks noChangeAspect="1" noChangeArrowheads="1"/>
            </p:cNvPicPr>
            <p:nvPr/>
          </p:nvPicPr>
          <p:blipFill>
            <a:blip r:embed="rId7" cstate="print"/>
            <a:srcRect/>
            <a:stretch>
              <a:fillRect/>
            </a:stretch>
          </p:blipFill>
          <p:spPr bwMode="auto">
            <a:xfrm>
              <a:off x="4054475" y="7173913"/>
              <a:ext cx="5561013" cy="2579687"/>
            </a:xfrm>
            <a:prstGeom prst="rect">
              <a:avLst/>
            </a:prstGeom>
            <a:noFill/>
            <a:ln w="9525" algn="ctr">
              <a:noFill/>
              <a:miter lim="800000"/>
              <a:headEnd/>
              <a:tailEnd/>
            </a:ln>
          </p:spPr>
        </p:pic>
        <p:pic>
          <p:nvPicPr>
            <p:cNvPr id="50" name="Picture 17"/>
            <p:cNvPicPr>
              <a:picLocks noChangeAspect="1" noChangeArrowheads="1"/>
            </p:cNvPicPr>
            <p:nvPr/>
          </p:nvPicPr>
          <p:blipFill>
            <a:blip r:embed="rId8" cstate="print"/>
            <a:srcRect/>
            <a:stretch>
              <a:fillRect/>
            </a:stretch>
          </p:blipFill>
          <p:spPr bwMode="auto">
            <a:xfrm>
              <a:off x="309563" y="4371975"/>
              <a:ext cx="2120900" cy="1425575"/>
            </a:xfrm>
            <a:prstGeom prst="rect">
              <a:avLst/>
            </a:prstGeom>
            <a:noFill/>
            <a:ln w="9525" algn="ctr">
              <a:noFill/>
              <a:miter lim="800000"/>
              <a:headEnd/>
              <a:tailEnd/>
            </a:ln>
          </p:spPr>
        </p:pic>
        <p:pic>
          <p:nvPicPr>
            <p:cNvPr id="51" name="Picture 18"/>
            <p:cNvPicPr>
              <a:picLocks noChangeAspect="1" noChangeArrowheads="1"/>
            </p:cNvPicPr>
            <p:nvPr/>
          </p:nvPicPr>
          <p:blipFill>
            <a:blip r:embed="rId9" cstate="print"/>
            <a:srcRect/>
            <a:stretch>
              <a:fillRect/>
            </a:stretch>
          </p:blipFill>
          <p:spPr bwMode="auto">
            <a:xfrm>
              <a:off x="741363" y="6389688"/>
              <a:ext cx="1876425" cy="3103562"/>
            </a:xfrm>
            <a:prstGeom prst="rect">
              <a:avLst/>
            </a:prstGeom>
            <a:noFill/>
            <a:ln w="9525" algn="ctr">
              <a:noFill/>
              <a:miter lim="800000"/>
              <a:headEnd/>
              <a:tailEnd/>
            </a:ln>
          </p:spPr>
        </p:pic>
        <p:sp>
          <p:nvSpPr>
            <p:cNvPr id="52" name="Line 19"/>
            <p:cNvSpPr>
              <a:spLocks noChangeShapeType="1"/>
            </p:cNvSpPr>
            <p:nvPr/>
          </p:nvSpPr>
          <p:spPr bwMode="auto">
            <a:xfrm flipV="1">
              <a:off x="2398713" y="3005138"/>
              <a:ext cx="1727200" cy="2087562"/>
            </a:xfrm>
            <a:prstGeom prst="line">
              <a:avLst/>
            </a:prstGeom>
            <a:noFill/>
            <a:ln w="12700">
              <a:solidFill>
                <a:srgbClr val="FF9933"/>
              </a:solidFill>
              <a:round/>
              <a:headEnd/>
              <a:tailEnd/>
            </a:ln>
          </p:spPr>
          <p:txBody>
            <a:bodyPr>
              <a:spAutoFit/>
            </a:bodyPr>
            <a:lstStyle/>
            <a:p>
              <a:endParaRPr lang="zh-CN" altLang="en-US"/>
            </a:p>
          </p:txBody>
        </p:sp>
        <p:sp>
          <p:nvSpPr>
            <p:cNvPr id="53" name="Line 22"/>
            <p:cNvSpPr>
              <a:spLocks noChangeShapeType="1"/>
            </p:cNvSpPr>
            <p:nvPr/>
          </p:nvSpPr>
          <p:spPr bwMode="auto">
            <a:xfrm flipV="1">
              <a:off x="2541588" y="6562725"/>
              <a:ext cx="1609725" cy="1193800"/>
            </a:xfrm>
            <a:prstGeom prst="line">
              <a:avLst/>
            </a:prstGeom>
            <a:noFill/>
            <a:ln w="12700">
              <a:solidFill>
                <a:srgbClr val="FF9933"/>
              </a:solidFill>
              <a:round/>
              <a:headEnd/>
              <a:tailEnd/>
            </a:ln>
          </p:spPr>
          <p:txBody>
            <a:bodyPr>
              <a:spAutoFit/>
            </a:bodyPr>
            <a:lstStyle/>
            <a:p>
              <a:endParaRPr lang="zh-CN" altLang="en-US"/>
            </a:p>
          </p:txBody>
        </p:sp>
        <p:sp>
          <p:nvSpPr>
            <p:cNvPr id="54" name="Line 23"/>
            <p:cNvSpPr>
              <a:spLocks noChangeShapeType="1"/>
            </p:cNvSpPr>
            <p:nvPr/>
          </p:nvSpPr>
          <p:spPr bwMode="auto">
            <a:xfrm>
              <a:off x="4359275" y="4981575"/>
              <a:ext cx="957263" cy="2038350"/>
            </a:xfrm>
            <a:prstGeom prst="line">
              <a:avLst/>
            </a:prstGeom>
            <a:noFill/>
            <a:ln w="12700">
              <a:solidFill>
                <a:srgbClr val="FF9933"/>
              </a:solidFill>
              <a:round/>
              <a:headEnd/>
              <a:tailEnd/>
            </a:ln>
          </p:spPr>
          <p:txBody>
            <a:bodyPr>
              <a:spAutoFit/>
            </a:bodyPr>
            <a:lstStyle/>
            <a:p>
              <a:endParaRPr lang="zh-CN" alt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6357982" cy="523220"/>
          </a:xfrm>
          <a:prstGeom prst="rect">
            <a:avLst/>
          </a:prstGeom>
          <a:noFill/>
        </p:spPr>
        <p:txBody>
          <a:bodyPr wrap="square" rtlCol="0">
            <a:spAutoFit/>
          </a:bodyPr>
          <a:lstStyle/>
          <a:p>
            <a:r>
              <a:rPr lang="en-US" altLang="zh-CN" sz="2800" b="1" dirty="0" smtClean="0">
                <a:solidFill>
                  <a:srgbClr val="FF0000"/>
                </a:solidFill>
                <a:latin typeface="Tahoma" pitchFamily="34" charset="0"/>
                <a:ea typeface="Tahoma" pitchFamily="34" charset="0"/>
                <a:cs typeface="Tahoma" pitchFamily="34" charset="0"/>
                <a:sym typeface="微软雅黑" pitchFamily="34" charset="-122"/>
              </a:rPr>
              <a:t>Steps to Create New Project</a:t>
            </a: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80" name="Rectangle 8"/>
          <p:cNvSpPr>
            <a:spLocks noChangeArrowheads="1"/>
          </p:cNvSpPr>
          <p:nvPr/>
        </p:nvSpPr>
        <p:spPr bwMode="auto">
          <a:xfrm>
            <a:off x="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TextBox 22"/>
          <p:cNvSpPr txBox="1"/>
          <p:nvPr/>
        </p:nvSpPr>
        <p:spPr>
          <a:xfrm>
            <a:off x="357158" y="785794"/>
            <a:ext cx="8286808" cy="1338828"/>
          </a:xfrm>
          <a:prstGeom prst="rect">
            <a:avLst/>
          </a:prstGeom>
          <a:noFill/>
        </p:spPr>
        <p:txBody>
          <a:bodyPr wrap="square" rtlCol="0">
            <a:spAutoFit/>
          </a:bodyPr>
          <a:lstStyle/>
          <a:p>
            <a:pPr>
              <a:lnSpc>
                <a:spcPct val="150000"/>
              </a:lnSpc>
              <a:buFont typeface="Wingdings" pitchFamily="2" charset="2"/>
              <a:buChar char="Ø"/>
            </a:pPr>
            <a:r>
              <a:rPr lang="en-US" altLang="zh-CN" dirty="0" smtClean="0"/>
              <a:t> Step 1:[File]-[New], then I will pop “New Project” dialog box. Input project name ,select save path and press [OK] to create new project. Then it will popup gray grid working area named “Construct Window”.</a:t>
            </a:r>
            <a:endParaRPr lang="zh-CN" altLang="en-US" dirty="0"/>
          </a:p>
        </p:txBody>
      </p:sp>
      <p:pic>
        <p:nvPicPr>
          <p:cNvPr id="95234" name="Picture 2"/>
          <p:cNvPicPr>
            <a:picLocks noChangeAspect="1" noChangeArrowheads="1"/>
          </p:cNvPicPr>
          <p:nvPr/>
        </p:nvPicPr>
        <p:blipFill>
          <a:blip r:embed="rId3"/>
          <a:srcRect/>
          <a:stretch>
            <a:fillRect/>
          </a:stretch>
        </p:blipFill>
        <p:spPr bwMode="auto">
          <a:xfrm>
            <a:off x="357158" y="2085997"/>
            <a:ext cx="8458200" cy="448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6357982" cy="523220"/>
          </a:xfrm>
          <a:prstGeom prst="rect">
            <a:avLst/>
          </a:prstGeom>
          <a:noFill/>
        </p:spPr>
        <p:txBody>
          <a:bodyPr wrap="square" rtlCol="0">
            <a:spAutoFit/>
          </a:bodyPr>
          <a:lstStyle/>
          <a:p>
            <a:r>
              <a:rPr lang="en-US" altLang="zh-CN" sz="2800" b="1" dirty="0" smtClean="0">
                <a:solidFill>
                  <a:srgbClr val="FF0000"/>
                </a:solidFill>
                <a:latin typeface="Tahoma" pitchFamily="34" charset="0"/>
                <a:ea typeface="Tahoma" pitchFamily="34" charset="0"/>
                <a:cs typeface="Tahoma" pitchFamily="34" charset="0"/>
                <a:sym typeface="微软雅黑" pitchFamily="34" charset="-122"/>
              </a:rPr>
              <a:t>Steps to Create New Project</a:t>
            </a: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80" name="Rectangle 8"/>
          <p:cNvSpPr>
            <a:spLocks noChangeArrowheads="1"/>
          </p:cNvSpPr>
          <p:nvPr/>
        </p:nvSpPr>
        <p:spPr bwMode="auto">
          <a:xfrm>
            <a:off x="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TextBox 22"/>
          <p:cNvSpPr txBox="1"/>
          <p:nvPr/>
        </p:nvSpPr>
        <p:spPr>
          <a:xfrm>
            <a:off x="357158" y="785794"/>
            <a:ext cx="8286808" cy="2528897"/>
          </a:xfrm>
          <a:prstGeom prst="rect">
            <a:avLst/>
          </a:prstGeom>
          <a:noFill/>
        </p:spPr>
        <p:txBody>
          <a:bodyPr wrap="square" rtlCol="0">
            <a:spAutoFit/>
          </a:bodyPr>
          <a:lstStyle/>
          <a:p>
            <a:pPr>
              <a:lnSpc>
                <a:spcPct val="150000"/>
              </a:lnSpc>
              <a:buFont typeface="Wingdings" pitchFamily="2" charset="2"/>
              <a:buChar char="Ø"/>
            </a:pPr>
            <a:r>
              <a:rPr lang="en-US" altLang="zh-CN" dirty="0" smtClean="0"/>
              <a:t> Step 2: Select HMI model in [Graph element window]-[HMI], and drag it into the project construct window. After you place the selected model in the editing area, the “Display Mode” dialog box will pop up. Select display mode as Horizontal or Vertical and press [OK].  </a:t>
            </a:r>
          </a:p>
          <a:p>
            <a:pPr>
              <a:lnSpc>
                <a:spcPct val="150000"/>
              </a:lnSpc>
            </a:pPr>
            <a:r>
              <a:rPr lang="en-US" altLang="zh-CN" dirty="0" smtClean="0"/>
              <a:t>In the same way, select PLC model in [Graph element window]-[PLC], and drag it into the project construct window.  </a:t>
            </a:r>
            <a:endParaRPr lang="zh-CN" altLang="en-US" dirty="0"/>
          </a:p>
        </p:txBody>
      </p:sp>
      <p:pic>
        <p:nvPicPr>
          <p:cNvPr id="1026" name="Picture 2"/>
          <p:cNvPicPr>
            <a:picLocks noChangeAspect="1" noChangeArrowheads="1"/>
          </p:cNvPicPr>
          <p:nvPr/>
        </p:nvPicPr>
        <p:blipFill>
          <a:blip r:embed="rId3"/>
          <a:srcRect/>
          <a:stretch>
            <a:fillRect/>
          </a:stretch>
        </p:blipFill>
        <p:spPr bwMode="auto">
          <a:xfrm>
            <a:off x="500034" y="3414733"/>
            <a:ext cx="3486150" cy="2943225"/>
          </a:xfrm>
          <a:prstGeom prst="rect">
            <a:avLst/>
          </a:prstGeom>
          <a:noFill/>
          <a:ln w="9525">
            <a:noFill/>
            <a:miter lim="800000"/>
            <a:headEnd/>
            <a:tailEnd/>
          </a:ln>
          <a:effectLst/>
        </p:spPr>
      </p:pic>
      <p:pic>
        <p:nvPicPr>
          <p:cNvPr id="96259" name="Picture 3"/>
          <p:cNvPicPr>
            <a:picLocks noChangeAspect="1" noChangeArrowheads="1"/>
          </p:cNvPicPr>
          <p:nvPr/>
        </p:nvPicPr>
        <p:blipFill>
          <a:blip r:embed="rId4"/>
          <a:srcRect/>
          <a:stretch>
            <a:fillRect/>
          </a:stretch>
        </p:blipFill>
        <p:spPr bwMode="auto">
          <a:xfrm>
            <a:off x="4429124" y="4429132"/>
            <a:ext cx="2809875" cy="895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6357982" cy="523220"/>
          </a:xfrm>
          <a:prstGeom prst="rect">
            <a:avLst/>
          </a:prstGeom>
          <a:noFill/>
        </p:spPr>
        <p:txBody>
          <a:bodyPr wrap="square" rtlCol="0">
            <a:spAutoFit/>
          </a:bodyPr>
          <a:lstStyle/>
          <a:p>
            <a:r>
              <a:rPr lang="en-US" altLang="zh-CN" sz="2800" b="1" dirty="0" smtClean="0">
                <a:solidFill>
                  <a:srgbClr val="FF0000"/>
                </a:solidFill>
                <a:latin typeface="Tahoma" pitchFamily="34" charset="0"/>
                <a:ea typeface="Tahoma" pitchFamily="34" charset="0"/>
                <a:cs typeface="Tahoma" pitchFamily="34" charset="0"/>
                <a:sym typeface="微软雅黑" pitchFamily="34" charset="-122"/>
              </a:rPr>
              <a:t>Steps to Create New Project</a:t>
            </a: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80" name="Rectangle 8"/>
          <p:cNvSpPr>
            <a:spLocks noChangeArrowheads="1"/>
          </p:cNvSpPr>
          <p:nvPr/>
        </p:nvSpPr>
        <p:spPr bwMode="auto">
          <a:xfrm>
            <a:off x="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TextBox 12"/>
          <p:cNvSpPr txBox="1"/>
          <p:nvPr/>
        </p:nvSpPr>
        <p:spPr>
          <a:xfrm>
            <a:off x="357158" y="785794"/>
            <a:ext cx="8286808" cy="2585323"/>
          </a:xfrm>
          <a:prstGeom prst="rect">
            <a:avLst/>
          </a:prstGeom>
          <a:noFill/>
        </p:spPr>
        <p:txBody>
          <a:bodyPr wrap="square" rtlCol="0">
            <a:spAutoFit/>
          </a:bodyPr>
          <a:lstStyle/>
          <a:p>
            <a:pPr>
              <a:lnSpc>
                <a:spcPct val="150000"/>
              </a:lnSpc>
              <a:buFont typeface="Wingdings" pitchFamily="2" charset="2"/>
              <a:buChar char="Ø"/>
            </a:pPr>
            <a:r>
              <a:rPr lang="en-US" altLang="zh-CN" dirty="0" smtClean="0"/>
              <a:t> Step 4: Select connection between HMI and PLC in [Graph element window]-[Connector], and drag it into the project construct window. </a:t>
            </a:r>
          </a:p>
          <a:p>
            <a:pPr>
              <a:lnSpc>
                <a:spcPct val="150000"/>
              </a:lnSpc>
              <a:buFont typeface="Wingdings" pitchFamily="2" charset="2"/>
              <a:buChar char="Ø"/>
            </a:pPr>
            <a:r>
              <a:rPr lang="en-US" altLang="zh-CN" dirty="0" smtClean="0"/>
              <a:t> Step 5: Drag HMI icon to make “COM” port to approach to one side of connector until the connector moving together with HMI. Then connect PLC to Connect PLC  to another side of the connector in the same way. After connecting, drag the HMI or PLC to check whether the connection is firm.</a:t>
            </a:r>
            <a:endParaRPr lang="zh-CN" altLang="en-US" dirty="0"/>
          </a:p>
        </p:txBody>
      </p:sp>
      <p:pic>
        <p:nvPicPr>
          <p:cNvPr id="97282" name="Picture 2"/>
          <p:cNvPicPr>
            <a:picLocks noChangeAspect="1" noChangeArrowheads="1"/>
          </p:cNvPicPr>
          <p:nvPr/>
        </p:nvPicPr>
        <p:blipFill>
          <a:blip r:embed="rId3"/>
          <a:srcRect/>
          <a:stretch>
            <a:fillRect/>
          </a:stretch>
        </p:blipFill>
        <p:spPr bwMode="auto">
          <a:xfrm>
            <a:off x="1500166" y="3648091"/>
            <a:ext cx="5314950" cy="2066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6357982" cy="523220"/>
          </a:xfrm>
          <a:prstGeom prst="rect">
            <a:avLst/>
          </a:prstGeom>
          <a:noFill/>
        </p:spPr>
        <p:txBody>
          <a:bodyPr wrap="square" rtlCol="0">
            <a:spAutoFit/>
          </a:bodyPr>
          <a:lstStyle/>
          <a:p>
            <a:r>
              <a:rPr lang="en-US" altLang="zh-CN" sz="2800" b="1" dirty="0" smtClean="0">
                <a:solidFill>
                  <a:srgbClr val="FF0000"/>
                </a:solidFill>
                <a:latin typeface="Tahoma" pitchFamily="34" charset="0"/>
                <a:ea typeface="Tahoma" pitchFamily="34" charset="0"/>
                <a:cs typeface="Tahoma" pitchFamily="34" charset="0"/>
                <a:sym typeface="微软雅黑" pitchFamily="34" charset="-122"/>
              </a:rPr>
              <a:t>Steps to Create New Project</a:t>
            </a: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80" name="Rectangle 8"/>
          <p:cNvSpPr>
            <a:spLocks noChangeArrowheads="1"/>
          </p:cNvSpPr>
          <p:nvPr/>
        </p:nvSpPr>
        <p:spPr bwMode="auto">
          <a:xfrm>
            <a:off x="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TextBox 22"/>
          <p:cNvSpPr txBox="1"/>
          <p:nvPr/>
        </p:nvSpPr>
        <p:spPr>
          <a:xfrm>
            <a:off x="357158" y="785794"/>
            <a:ext cx="8286808" cy="3000821"/>
          </a:xfrm>
          <a:prstGeom prst="rect">
            <a:avLst/>
          </a:prstGeom>
          <a:noFill/>
        </p:spPr>
        <p:txBody>
          <a:bodyPr wrap="square" rtlCol="0">
            <a:spAutoFit/>
          </a:bodyPr>
          <a:lstStyle/>
          <a:p>
            <a:pPr>
              <a:lnSpc>
                <a:spcPct val="150000"/>
              </a:lnSpc>
              <a:buFont typeface="Wingdings" pitchFamily="2" charset="2"/>
              <a:buChar char="Ø"/>
            </a:pPr>
            <a:r>
              <a:rPr lang="en-US" altLang="zh-CN" dirty="0" smtClean="0"/>
              <a:t> Step 6: Attributes setting</a:t>
            </a:r>
          </a:p>
          <a:p>
            <a:pPr>
              <a:lnSpc>
                <a:spcPct val="150000"/>
              </a:lnSpc>
              <a:buFont typeface="Wingdings" pitchFamily="2" charset="2"/>
              <a:buChar char="l"/>
            </a:pPr>
            <a:r>
              <a:rPr lang="en-US" altLang="zh-CN" dirty="0" smtClean="0"/>
              <a:t> Double click on the HMI or PLC, it will pop up window of [HMI Attribute] or [PLC Attribute];</a:t>
            </a:r>
          </a:p>
          <a:p>
            <a:pPr>
              <a:lnSpc>
                <a:spcPct val="150000"/>
              </a:lnSpc>
              <a:buFont typeface="Wingdings" pitchFamily="2" charset="2"/>
              <a:buChar char="l"/>
            </a:pPr>
            <a:r>
              <a:rPr lang="en-US" altLang="zh-CN" dirty="0" smtClean="0"/>
              <a:t> Then enter to each page of the attribute window to set corresponding parameters:</a:t>
            </a:r>
          </a:p>
          <a:p>
            <a:pPr>
              <a:lnSpc>
                <a:spcPct val="150000"/>
              </a:lnSpc>
            </a:pPr>
            <a:r>
              <a:rPr lang="en-US" altLang="zh-CN" dirty="0" smtClean="0"/>
              <a:t>PLC: Station No.. </a:t>
            </a:r>
          </a:p>
          <a:p>
            <a:pPr>
              <a:lnSpc>
                <a:spcPct val="150000"/>
              </a:lnSpc>
            </a:pPr>
            <a:r>
              <a:rPr lang="en-US" altLang="zh-CN" dirty="0" smtClean="0"/>
              <a:t>HMI: Task Bar, HMI Extended Attributes, COM0 Setting, COM2 Setting …   </a:t>
            </a:r>
            <a:endParaRPr lang="zh-CN" altLang="en-US" dirty="0"/>
          </a:p>
        </p:txBody>
      </p:sp>
      <p:pic>
        <p:nvPicPr>
          <p:cNvPr id="98307" name="Picture 3"/>
          <p:cNvPicPr>
            <a:picLocks noChangeAspect="1" noChangeArrowheads="1"/>
          </p:cNvPicPr>
          <p:nvPr/>
        </p:nvPicPr>
        <p:blipFill>
          <a:blip r:embed="rId3"/>
          <a:srcRect/>
          <a:stretch>
            <a:fillRect/>
          </a:stretch>
        </p:blipFill>
        <p:spPr bwMode="auto">
          <a:xfrm>
            <a:off x="1790700" y="3843357"/>
            <a:ext cx="5562600" cy="237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6357982" cy="523220"/>
          </a:xfrm>
          <a:prstGeom prst="rect">
            <a:avLst/>
          </a:prstGeom>
          <a:noFill/>
        </p:spPr>
        <p:txBody>
          <a:bodyPr wrap="square" rtlCol="0">
            <a:spAutoFit/>
          </a:bodyPr>
          <a:lstStyle/>
          <a:p>
            <a:r>
              <a:rPr lang="en-US" altLang="zh-CN" sz="2800" b="1" dirty="0" smtClean="0">
                <a:solidFill>
                  <a:srgbClr val="FF0000"/>
                </a:solidFill>
                <a:latin typeface="Tahoma" pitchFamily="34" charset="0"/>
                <a:ea typeface="Tahoma" pitchFamily="34" charset="0"/>
                <a:cs typeface="Tahoma" pitchFamily="34" charset="0"/>
                <a:sym typeface="微软雅黑" pitchFamily="34" charset="-122"/>
              </a:rPr>
              <a:t>Steps to Create New Project</a:t>
            </a: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80" name="Rectangle 8"/>
          <p:cNvSpPr>
            <a:spLocks noChangeArrowheads="1"/>
          </p:cNvSpPr>
          <p:nvPr/>
        </p:nvSpPr>
        <p:spPr bwMode="auto">
          <a:xfrm>
            <a:off x="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TextBox 12"/>
          <p:cNvSpPr txBox="1"/>
          <p:nvPr/>
        </p:nvSpPr>
        <p:spPr>
          <a:xfrm>
            <a:off x="357158" y="785794"/>
            <a:ext cx="8286808" cy="1754326"/>
          </a:xfrm>
          <a:prstGeom prst="rect">
            <a:avLst/>
          </a:prstGeom>
          <a:noFill/>
        </p:spPr>
        <p:txBody>
          <a:bodyPr wrap="square" rtlCol="0">
            <a:spAutoFit/>
          </a:bodyPr>
          <a:lstStyle/>
          <a:p>
            <a:pPr>
              <a:lnSpc>
                <a:spcPct val="150000"/>
              </a:lnSpc>
              <a:buFont typeface="Wingdings" pitchFamily="2" charset="2"/>
              <a:buChar char="Ø"/>
            </a:pPr>
            <a:r>
              <a:rPr lang="en-US" altLang="zh-CN" dirty="0" smtClean="0"/>
              <a:t> Step 7. Edit Frame</a:t>
            </a:r>
          </a:p>
          <a:p>
            <a:pPr>
              <a:lnSpc>
                <a:spcPct val="150000"/>
              </a:lnSpc>
            </a:pPr>
            <a:r>
              <a:rPr lang="en-US" altLang="zh-CN" dirty="0" smtClean="0"/>
              <a:t>Open HMI Edit Window by the following ways:</a:t>
            </a:r>
          </a:p>
          <a:p>
            <a:pPr>
              <a:lnSpc>
                <a:spcPct val="150000"/>
              </a:lnSpc>
              <a:buFont typeface="Wingdings" pitchFamily="2" charset="2"/>
              <a:buChar char="l"/>
            </a:pPr>
            <a:r>
              <a:rPr lang="en-US" altLang="zh-CN" dirty="0" smtClean="0"/>
              <a:t> Right click HMI icon, and click “Edit” in the popup menu;</a:t>
            </a:r>
          </a:p>
          <a:p>
            <a:pPr>
              <a:lnSpc>
                <a:spcPct val="150000"/>
              </a:lnSpc>
              <a:buFont typeface="Wingdings" pitchFamily="2" charset="2"/>
              <a:buChar char="l"/>
            </a:pPr>
            <a:r>
              <a:rPr lang="en-US" altLang="zh-CN" dirty="0" smtClean="0"/>
              <a:t> Select in menu bar [Window]-[HMI Edit Window]  </a:t>
            </a:r>
          </a:p>
        </p:txBody>
      </p:sp>
      <p:pic>
        <p:nvPicPr>
          <p:cNvPr id="2050" name="Picture 2"/>
          <p:cNvPicPr>
            <a:picLocks noChangeAspect="1" noChangeArrowheads="1"/>
          </p:cNvPicPr>
          <p:nvPr/>
        </p:nvPicPr>
        <p:blipFill>
          <a:blip r:embed="rId3"/>
          <a:srcRect/>
          <a:stretch>
            <a:fillRect/>
          </a:stretch>
        </p:blipFill>
        <p:spPr bwMode="auto">
          <a:xfrm>
            <a:off x="1500166" y="2500306"/>
            <a:ext cx="6215074" cy="4028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6357982" cy="523220"/>
          </a:xfrm>
          <a:prstGeom prst="rect">
            <a:avLst/>
          </a:prstGeom>
          <a:noFill/>
        </p:spPr>
        <p:txBody>
          <a:bodyPr wrap="square" rtlCol="0">
            <a:spAutoFit/>
          </a:bodyPr>
          <a:lstStyle/>
          <a:p>
            <a:r>
              <a:rPr lang="en-US" altLang="zh-CN" sz="2800" b="1" dirty="0" smtClean="0">
                <a:solidFill>
                  <a:srgbClr val="FF0000"/>
                </a:solidFill>
                <a:latin typeface="Tahoma" pitchFamily="34" charset="0"/>
                <a:ea typeface="Tahoma" pitchFamily="34" charset="0"/>
                <a:cs typeface="Tahoma" pitchFamily="34" charset="0"/>
                <a:sym typeface="微软雅黑" pitchFamily="34" charset="-122"/>
              </a:rPr>
              <a:t>Steps to Create New Project</a:t>
            </a: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80" name="Rectangle 8"/>
          <p:cNvSpPr>
            <a:spLocks noChangeArrowheads="1"/>
          </p:cNvSpPr>
          <p:nvPr/>
        </p:nvSpPr>
        <p:spPr bwMode="auto">
          <a:xfrm>
            <a:off x="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TextBox 12"/>
          <p:cNvSpPr txBox="1"/>
          <p:nvPr/>
        </p:nvSpPr>
        <p:spPr>
          <a:xfrm>
            <a:off x="357158" y="785794"/>
            <a:ext cx="8286808" cy="3416320"/>
          </a:xfrm>
          <a:prstGeom prst="rect">
            <a:avLst/>
          </a:prstGeom>
          <a:noFill/>
        </p:spPr>
        <p:txBody>
          <a:bodyPr wrap="square" rtlCol="0">
            <a:spAutoFit/>
          </a:bodyPr>
          <a:lstStyle/>
          <a:p>
            <a:pPr>
              <a:lnSpc>
                <a:spcPct val="150000"/>
              </a:lnSpc>
            </a:pPr>
            <a:r>
              <a:rPr lang="en-US" altLang="zh-CN" dirty="0" smtClean="0"/>
              <a:t>After open the HMI Edit Frame,</a:t>
            </a:r>
            <a:r>
              <a:rPr lang="zh-CN" altLang="en-US" dirty="0" smtClean="0"/>
              <a:t> </a:t>
            </a:r>
            <a:r>
              <a:rPr lang="en-US" altLang="zh-CN" dirty="0" smtClean="0"/>
              <a:t>system will create frame 0~9 automatically. Frame 1~9 are specified system windows. Frame 0 can be used freely by user. Also users could add new frame for programming:</a:t>
            </a:r>
          </a:p>
          <a:p>
            <a:pPr>
              <a:lnSpc>
                <a:spcPct val="150000"/>
              </a:lnSpc>
              <a:buFont typeface="Wingdings" pitchFamily="2" charset="2"/>
              <a:buChar char="l"/>
            </a:pPr>
            <a:r>
              <a:rPr lang="en-US" altLang="zh-CN" dirty="0" smtClean="0"/>
              <a:t> Click the      icon on toolbar;</a:t>
            </a:r>
          </a:p>
          <a:p>
            <a:pPr>
              <a:lnSpc>
                <a:spcPct val="150000"/>
              </a:lnSpc>
              <a:buFont typeface="Wingdings" pitchFamily="2" charset="2"/>
              <a:buChar char="l"/>
            </a:pPr>
            <a:r>
              <a:rPr lang="en-US" altLang="zh-CN" dirty="0" smtClean="0"/>
              <a:t> Select in menu bar [Screen]-[Add Frame] command;</a:t>
            </a:r>
          </a:p>
          <a:p>
            <a:pPr>
              <a:lnSpc>
                <a:spcPct val="150000"/>
              </a:lnSpc>
              <a:buFont typeface="Wingdings" pitchFamily="2" charset="2"/>
              <a:buChar char="l"/>
            </a:pPr>
            <a:r>
              <a:rPr lang="en-US" altLang="zh-CN" dirty="0" smtClean="0"/>
              <a:t> Right click on the project name in Project structure window and select “Add Frame”.</a:t>
            </a:r>
          </a:p>
          <a:p>
            <a:pPr>
              <a:lnSpc>
                <a:spcPct val="150000"/>
              </a:lnSpc>
            </a:pPr>
            <a:endParaRPr lang="en-US" altLang="zh-CN" dirty="0" smtClean="0"/>
          </a:p>
        </p:txBody>
      </p:sp>
      <p:pic>
        <p:nvPicPr>
          <p:cNvPr id="3074" name="Picture 2"/>
          <p:cNvPicPr>
            <a:picLocks noChangeAspect="1" noChangeArrowheads="1"/>
          </p:cNvPicPr>
          <p:nvPr/>
        </p:nvPicPr>
        <p:blipFill>
          <a:blip r:embed="rId3"/>
          <a:srcRect/>
          <a:stretch>
            <a:fillRect/>
          </a:stretch>
        </p:blipFill>
        <p:spPr bwMode="auto">
          <a:xfrm>
            <a:off x="5643570" y="3571876"/>
            <a:ext cx="2590800" cy="30003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3071802" y="4214818"/>
            <a:ext cx="2038350" cy="13525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571472" y="4500572"/>
            <a:ext cx="2143125" cy="28575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1643042" y="2143116"/>
            <a:ext cx="300792" cy="285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6357982" cy="523220"/>
          </a:xfrm>
          <a:prstGeom prst="rect">
            <a:avLst/>
          </a:prstGeom>
          <a:noFill/>
        </p:spPr>
        <p:txBody>
          <a:bodyPr wrap="square" rtlCol="0">
            <a:spAutoFit/>
          </a:bodyPr>
          <a:lstStyle/>
          <a:p>
            <a:r>
              <a:rPr lang="en-US" altLang="zh-CN" sz="2800" b="1" dirty="0" smtClean="0">
                <a:solidFill>
                  <a:srgbClr val="FF0000"/>
                </a:solidFill>
                <a:latin typeface="Tahoma" pitchFamily="34" charset="0"/>
                <a:ea typeface="Tahoma" pitchFamily="34" charset="0"/>
                <a:cs typeface="Tahoma" pitchFamily="34" charset="0"/>
                <a:sym typeface="微软雅黑" pitchFamily="34" charset="-122"/>
              </a:rPr>
              <a:t>Steps to Create New Project</a:t>
            </a: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80" name="Rectangle 8"/>
          <p:cNvSpPr>
            <a:spLocks noChangeArrowheads="1"/>
          </p:cNvSpPr>
          <p:nvPr/>
        </p:nvSpPr>
        <p:spPr bwMode="auto">
          <a:xfrm>
            <a:off x="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TextBox 12"/>
          <p:cNvSpPr txBox="1"/>
          <p:nvPr/>
        </p:nvSpPr>
        <p:spPr>
          <a:xfrm>
            <a:off x="357158" y="785794"/>
            <a:ext cx="8286808" cy="5909310"/>
          </a:xfrm>
          <a:prstGeom prst="rect">
            <a:avLst/>
          </a:prstGeom>
          <a:noFill/>
        </p:spPr>
        <p:txBody>
          <a:bodyPr wrap="square" rtlCol="0">
            <a:spAutoFit/>
          </a:bodyPr>
          <a:lstStyle/>
          <a:p>
            <a:pPr>
              <a:lnSpc>
                <a:spcPct val="150000"/>
              </a:lnSpc>
              <a:buFont typeface="Wingdings" pitchFamily="2" charset="2"/>
              <a:buChar char="Ø"/>
            </a:pPr>
            <a:r>
              <a:rPr lang="en-US" altLang="zh-CN" dirty="0" smtClean="0"/>
              <a:t> Step 8. Save project</a:t>
            </a:r>
          </a:p>
          <a:p>
            <a:pPr>
              <a:lnSpc>
                <a:spcPct val="150000"/>
              </a:lnSpc>
            </a:pPr>
            <a:r>
              <a:rPr lang="en-US" altLang="zh-CN" dirty="0" smtClean="0"/>
              <a:t>click the      icon in Basic Toolbar to save the project.</a:t>
            </a:r>
          </a:p>
          <a:p>
            <a:pPr>
              <a:lnSpc>
                <a:spcPct val="150000"/>
              </a:lnSpc>
              <a:buFont typeface="Wingdings" pitchFamily="2" charset="2"/>
              <a:buChar char="Ø"/>
            </a:pPr>
            <a:r>
              <a:rPr lang="en-US" altLang="zh-CN" dirty="0" smtClean="0"/>
              <a:t> Step 9. Compile &amp; Simulate project</a:t>
            </a:r>
          </a:p>
          <a:p>
            <a:pPr>
              <a:lnSpc>
                <a:spcPct val="150000"/>
              </a:lnSpc>
            </a:pPr>
            <a:r>
              <a:rPr lang="en-US" altLang="zh-CN" dirty="0" smtClean="0"/>
              <a:t>After finishing the programming, users could click the     icon in System Toolbar to compile the project firstly. After compilation succeed, user could click the      icon to offline simulate the project.  </a:t>
            </a:r>
          </a:p>
          <a:p>
            <a:pPr>
              <a:lnSpc>
                <a:spcPct val="150000"/>
              </a:lnSpc>
              <a:buFont typeface="Wingdings" pitchFamily="2" charset="2"/>
              <a:buChar char="Ø"/>
            </a:pPr>
            <a:r>
              <a:rPr lang="en-US" altLang="zh-CN" dirty="0" smtClean="0"/>
              <a:t> Step 10. Download project</a:t>
            </a:r>
          </a:p>
          <a:p>
            <a:pPr>
              <a:lnSpc>
                <a:spcPct val="150000"/>
              </a:lnSpc>
            </a:pPr>
            <a:r>
              <a:rPr lang="en-US" altLang="zh-CN" dirty="0" smtClean="0"/>
              <a:t>The procedure of downloading project is as follows:</a:t>
            </a:r>
          </a:p>
          <a:p>
            <a:pPr marL="342900" indent="-342900">
              <a:lnSpc>
                <a:spcPct val="150000"/>
              </a:lnSpc>
              <a:buFont typeface="+mj-ea"/>
              <a:buAutoNum type="circleNumDbPlain"/>
            </a:pPr>
            <a:r>
              <a:rPr lang="en-US" altLang="zh-CN" dirty="0" smtClean="0"/>
              <a:t>Choose download way by click the      icon in System Toolbar to open the dialog box of [Project Setting Option].</a:t>
            </a:r>
          </a:p>
          <a:p>
            <a:pPr marL="342900" indent="-342900">
              <a:lnSpc>
                <a:spcPct val="150000"/>
              </a:lnSpc>
              <a:buFont typeface="+mj-ea"/>
              <a:buAutoNum type="circleNumDbPlain"/>
            </a:pPr>
            <a:r>
              <a:rPr lang="en-US" altLang="zh-CN" dirty="0" smtClean="0"/>
              <a:t>Select one download way: USB, Ethernet, Com are selectable. And ensure the corresponding parameter settings are correct.</a:t>
            </a:r>
          </a:p>
          <a:p>
            <a:pPr marL="342900" indent="-342900">
              <a:lnSpc>
                <a:spcPct val="150000"/>
              </a:lnSpc>
              <a:buFont typeface="+mj-ea"/>
              <a:buAutoNum type="circleNumDbPlain"/>
            </a:pPr>
            <a:r>
              <a:rPr lang="en-US" altLang="zh-CN" dirty="0" smtClean="0"/>
              <a:t>Click the     icon in System Toolbar to popup the dialog box of [</a:t>
            </a:r>
            <a:r>
              <a:rPr lang="en-US" altLang="zh-CN" dirty="0" err="1" smtClean="0"/>
              <a:t>KHDownload</a:t>
            </a:r>
            <a:r>
              <a:rPr lang="en-US" altLang="zh-CN" dirty="0" smtClean="0"/>
              <a:t>], select the options for download and press [Download].</a:t>
            </a:r>
          </a:p>
        </p:txBody>
      </p:sp>
      <p:pic>
        <p:nvPicPr>
          <p:cNvPr id="4098" name="Picture 2"/>
          <p:cNvPicPr>
            <a:picLocks noChangeAspect="1" noChangeArrowheads="1"/>
          </p:cNvPicPr>
          <p:nvPr/>
        </p:nvPicPr>
        <p:blipFill>
          <a:blip r:embed="rId3"/>
          <a:srcRect/>
          <a:stretch>
            <a:fillRect/>
          </a:stretch>
        </p:blipFill>
        <p:spPr bwMode="auto">
          <a:xfrm>
            <a:off x="1357290" y="1357298"/>
            <a:ext cx="276225" cy="2190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5857884" y="2143116"/>
            <a:ext cx="285750" cy="2286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8143900" y="2571744"/>
            <a:ext cx="219075" cy="1905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a:srcRect/>
          <a:stretch>
            <a:fillRect/>
          </a:stretch>
        </p:blipFill>
        <p:spPr bwMode="auto">
          <a:xfrm>
            <a:off x="4357686" y="4238632"/>
            <a:ext cx="219075" cy="1905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7"/>
          <a:srcRect/>
          <a:stretch>
            <a:fillRect/>
          </a:stretch>
        </p:blipFill>
        <p:spPr bwMode="auto">
          <a:xfrm>
            <a:off x="1714480" y="5929330"/>
            <a:ext cx="247650" cy="200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DA251C"/>
                          </a:solidFill>
                          <a:effectLst/>
                          <a:latin typeface="微软雅黑" pitchFamily="34" charset="-122"/>
                          <a:ea typeface="微软雅黑" pitchFamily="34" charset="-122"/>
                          <a:sym typeface="微软雅黑" pitchFamily="34" charset="-122"/>
                        </a:rPr>
                        <a:t>      </a:t>
                      </a: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13" name="TextBox 12"/>
          <p:cNvSpPr txBox="1"/>
          <p:nvPr/>
        </p:nvSpPr>
        <p:spPr>
          <a:xfrm>
            <a:off x="357158" y="71414"/>
            <a:ext cx="2714644" cy="523220"/>
          </a:xfrm>
          <a:prstGeom prst="rect">
            <a:avLst/>
          </a:prstGeom>
          <a:noFill/>
        </p:spPr>
        <p:txBody>
          <a:bodyPr wrap="square" rtlCol="0">
            <a:spAutoFit/>
          </a:bodyPr>
          <a:lstStyle/>
          <a:p>
            <a:r>
              <a:rPr lang="en-US" altLang="zh-CN" sz="2800" b="1" dirty="0" smtClean="0">
                <a:solidFill>
                  <a:srgbClr val="FF0000"/>
                </a:solidFill>
                <a:latin typeface="+mj-lt"/>
              </a:rPr>
              <a:t>Contents</a:t>
            </a:r>
            <a:endParaRPr lang="zh-CN" altLang="en-US" sz="2800" b="1" dirty="0">
              <a:solidFill>
                <a:srgbClr val="FF0000"/>
              </a:solidFill>
              <a:latin typeface="+mj-lt"/>
            </a:endParaRPr>
          </a:p>
        </p:txBody>
      </p:sp>
      <p:graphicFrame>
        <p:nvGraphicFramePr>
          <p:cNvPr id="40" name="内容占位符 10"/>
          <p:cNvGraphicFramePr>
            <a:graphicFrameLocks/>
          </p:cNvGraphicFramePr>
          <p:nvPr/>
        </p:nvGraphicFramePr>
        <p:xfrm>
          <a:off x="-285816" y="1643050"/>
          <a:ext cx="9429816" cy="4143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6357982" cy="523220"/>
          </a:xfrm>
          <a:prstGeom prst="rect">
            <a:avLst/>
          </a:prstGeom>
          <a:noFill/>
        </p:spPr>
        <p:txBody>
          <a:bodyPr wrap="square" rtlCol="0">
            <a:spAutoFit/>
          </a:bodyPr>
          <a:lstStyle/>
          <a:p>
            <a:r>
              <a:rPr lang="en-US" altLang="zh-CN" sz="2800" b="1" dirty="0" smtClean="0">
                <a:solidFill>
                  <a:srgbClr val="FF0000"/>
                </a:solidFill>
                <a:latin typeface="Tahoma" pitchFamily="34" charset="0"/>
                <a:ea typeface="Tahoma" pitchFamily="34" charset="0"/>
                <a:cs typeface="Tahoma" pitchFamily="34" charset="0"/>
                <a:sym typeface="微软雅黑" pitchFamily="34" charset="-122"/>
              </a:rPr>
              <a:t>Steps to Create New Project</a:t>
            </a: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9880" name="Rectangle 8"/>
          <p:cNvSpPr>
            <a:spLocks noChangeArrowheads="1"/>
          </p:cNvSpPr>
          <p:nvPr/>
        </p:nvSpPr>
        <p:spPr bwMode="auto">
          <a:xfrm>
            <a:off x="0" y="1314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TextBox 14"/>
          <p:cNvSpPr txBox="1"/>
          <p:nvPr/>
        </p:nvSpPr>
        <p:spPr>
          <a:xfrm>
            <a:off x="357158" y="785794"/>
            <a:ext cx="8286808" cy="451406"/>
          </a:xfrm>
          <a:prstGeom prst="rect">
            <a:avLst/>
          </a:prstGeom>
          <a:noFill/>
        </p:spPr>
        <p:txBody>
          <a:bodyPr wrap="square" rtlCol="0">
            <a:spAutoFit/>
          </a:bodyPr>
          <a:lstStyle/>
          <a:p>
            <a:pPr>
              <a:lnSpc>
                <a:spcPct val="150000"/>
              </a:lnSpc>
            </a:pPr>
            <a:r>
              <a:rPr lang="en-US" altLang="zh-CN" dirty="0" smtClean="0"/>
              <a:t>Note: Communication parameter setting for Downloading: </a:t>
            </a:r>
          </a:p>
        </p:txBody>
      </p:sp>
      <p:graphicFrame>
        <p:nvGraphicFramePr>
          <p:cNvPr id="16" name="表格 15"/>
          <p:cNvGraphicFramePr>
            <a:graphicFrameLocks noGrp="1"/>
          </p:cNvGraphicFramePr>
          <p:nvPr/>
        </p:nvGraphicFramePr>
        <p:xfrm>
          <a:off x="1524000" y="1397000"/>
          <a:ext cx="6096000" cy="4960958"/>
        </p:xfrm>
        <a:graphic>
          <a:graphicData uri="http://schemas.openxmlformats.org/drawingml/2006/table">
            <a:tbl>
              <a:tblPr firstRow="1" bandRow="1">
                <a:tableStyleId>{5C22544A-7EE6-4342-B048-85BDC9FD1C3A}</a:tableStyleId>
              </a:tblPr>
              <a:tblGrid>
                <a:gridCol w="2405058"/>
                <a:gridCol w="3690942"/>
              </a:tblGrid>
              <a:tr h="342121">
                <a:tc>
                  <a:txBody>
                    <a:bodyPr/>
                    <a:lstStyle/>
                    <a:p>
                      <a:r>
                        <a:rPr lang="en-US" altLang="zh-CN" sz="1400" dirty="0" smtClean="0">
                          <a:solidFill>
                            <a:schemeClr val="tx1"/>
                          </a:solidFill>
                          <a:latin typeface="+mn-lt"/>
                        </a:rPr>
                        <a:t>Download  way</a:t>
                      </a:r>
                      <a:endParaRPr lang="zh-CN" alt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latin typeface="+mn-lt"/>
                        </a:rPr>
                        <a:t>Parameter setting</a:t>
                      </a:r>
                      <a:endParaRPr lang="zh-CN" alt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46787">
                <a:tc>
                  <a:txBody>
                    <a:bodyPr/>
                    <a:lstStyle/>
                    <a:p>
                      <a:r>
                        <a:rPr lang="en-US" altLang="zh-CN" sz="1400" dirty="0" smtClean="0">
                          <a:solidFill>
                            <a:schemeClr val="tx1"/>
                          </a:solidFill>
                          <a:latin typeface="+mn-lt"/>
                        </a:rPr>
                        <a:t>Download via USB port</a:t>
                      </a:r>
                    </a:p>
                    <a:p>
                      <a:endParaRPr lang="zh-CN" alt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latin typeface="+mn-lt"/>
                        </a:rPr>
                        <a:t>No need</a:t>
                      </a:r>
                      <a:r>
                        <a:rPr lang="en-US" altLang="zh-CN" sz="1400" baseline="0" dirty="0" smtClean="0">
                          <a:solidFill>
                            <a:schemeClr val="tx1"/>
                          </a:solidFill>
                          <a:latin typeface="+mn-lt"/>
                        </a:rPr>
                        <a:t> to set communication parameters.</a:t>
                      </a:r>
                    </a:p>
                    <a:p>
                      <a:r>
                        <a:rPr lang="en-US" altLang="zh-CN" sz="1400" b="1" baseline="0" dirty="0" smtClean="0">
                          <a:solidFill>
                            <a:schemeClr val="tx1"/>
                          </a:solidFill>
                          <a:latin typeface="+mn-lt"/>
                        </a:rPr>
                        <a:t>Note</a:t>
                      </a:r>
                      <a:r>
                        <a:rPr lang="en-US" altLang="zh-CN" sz="1400" baseline="0" dirty="0" smtClean="0">
                          <a:solidFill>
                            <a:schemeClr val="tx1"/>
                          </a:solidFill>
                          <a:latin typeface="+mn-lt"/>
                        </a:rPr>
                        <a:t>: Download via USB for the first time, users need to install the USB driver</a:t>
                      </a:r>
                      <a:endParaRPr lang="zh-CN" alt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70554">
                <a:tc>
                  <a:txBody>
                    <a:bodyPr/>
                    <a:lstStyle/>
                    <a:p>
                      <a:endParaRPr lang="en-US" altLang="zh-CN" sz="1400" dirty="0" smtClean="0">
                        <a:solidFill>
                          <a:schemeClr val="tx1"/>
                        </a:solidFill>
                        <a:latin typeface="+mn-lt"/>
                      </a:endParaRPr>
                    </a:p>
                    <a:p>
                      <a:endParaRPr lang="en-US" altLang="zh-CN" sz="1400" dirty="0" smtClean="0">
                        <a:solidFill>
                          <a:schemeClr val="tx1"/>
                        </a:solidFill>
                        <a:latin typeface="+mn-lt"/>
                      </a:endParaRPr>
                    </a:p>
                    <a:p>
                      <a:r>
                        <a:rPr lang="en-US" altLang="zh-CN" sz="1400" dirty="0" smtClean="0">
                          <a:solidFill>
                            <a:schemeClr val="tx1"/>
                          </a:solidFill>
                          <a:latin typeface="+mn-lt"/>
                        </a:rPr>
                        <a:t>Download via serial port</a:t>
                      </a:r>
                      <a:endParaRPr lang="zh-CN" alt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latin typeface="+mn-lt"/>
                        </a:rPr>
                        <a:t>Choose</a:t>
                      </a:r>
                      <a:r>
                        <a:rPr lang="en-US" altLang="zh-CN" sz="1400" baseline="0" dirty="0" smtClean="0">
                          <a:solidFill>
                            <a:schemeClr val="tx1"/>
                          </a:solidFill>
                          <a:latin typeface="+mn-lt"/>
                        </a:rPr>
                        <a:t> the current used serial port No.:</a:t>
                      </a:r>
                      <a:endParaRPr lang="zh-CN" alt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01496">
                <a:tc>
                  <a:txBody>
                    <a:bodyPr/>
                    <a:lstStyle/>
                    <a:p>
                      <a:endParaRPr lang="en-US" altLang="zh-CN" sz="1400" dirty="0" smtClean="0">
                        <a:solidFill>
                          <a:schemeClr val="tx1"/>
                        </a:solidFill>
                        <a:latin typeface="+mn-lt"/>
                      </a:endParaRPr>
                    </a:p>
                    <a:p>
                      <a:endParaRPr lang="en-US" altLang="zh-CN" sz="1400" dirty="0" smtClean="0">
                        <a:solidFill>
                          <a:schemeClr val="tx1"/>
                        </a:solidFill>
                        <a:latin typeface="+mn-lt"/>
                      </a:endParaRPr>
                    </a:p>
                    <a:p>
                      <a:endParaRPr lang="en-US" altLang="zh-CN" sz="1400" dirty="0" smtClean="0">
                        <a:solidFill>
                          <a:schemeClr val="tx1"/>
                        </a:solidFill>
                        <a:latin typeface="+mn-lt"/>
                      </a:endParaRPr>
                    </a:p>
                    <a:p>
                      <a:r>
                        <a:rPr lang="en-US" altLang="zh-CN" sz="1400" dirty="0" smtClean="0">
                          <a:solidFill>
                            <a:schemeClr val="tx1"/>
                          </a:solidFill>
                          <a:latin typeface="+mn-lt"/>
                        </a:rPr>
                        <a:t>Download via network</a:t>
                      </a:r>
                      <a:endParaRPr lang="zh-CN" alt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latin typeface="+mn-lt"/>
                        </a:rPr>
                        <a:t>Set IP</a:t>
                      </a:r>
                      <a:r>
                        <a:rPr lang="en-US" altLang="zh-CN" sz="1400" baseline="0" dirty="0" smtClean="0">
                          <a:solidFill>
                            <a:schemeClr val="tx1"/>
                          </a:solidFill>
                          <a:latin typeface="+mn-lt"/>
                        </a:rPr>
                        <a:t> address and port number of the current HMI:</a:t>
                      </a:r>
                      <a:endParaRPr lang="zh-CN" alt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122" name="Picture 2"/>
          <p:cNvPicPr>
            <a:picLocks noChangeAspect="1" noChangeArrowheads="1"/>
          </p:cNvPicPr>
          <p:nvPr/>
        </p:nvPicPr>
        <p:blipFill>
          <a:blip r:embed="rId3"/>
          <a:srcRect/>
          <a:stretch>
            <a:fillRect/>
          </a:stretch>
        </p:blipFill>
        <p:spPr bwMode="auto">
          <a:xfrm>
            <a:off x="1571604" y="2071678"/>
            <a:ext cx="1695450" cy="2000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1643042" y="5143512"/>
            <a:ext cx="1657350" cy="200025"/>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1643042" y="3286124"/>
            <a:ext cx="1638300" cy="209550"/>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4071934" y="4633930"/>
            <a:ext cx="2857500" cy="1295400"/>
          </a:xfrm>
          <a:prstGeom prst="rect">
            <a:avLst/>
          </a:prstGeom>
          <a:noFill/>
          <a:ln w="9525">
            <a:noFill/>
            <a:miter lim="800000"/>
            <a:headEnd/>
            <a:tailEnd/>
          </a:ln>
          <a:effectLst/>
        </p:spPr>
      </p:pic>
      <p:pic>
        <p:nvPicPr>
          <p:cNvPr id="5127" name="Picture 7"/>
          <p:cNvPicPr>
            <a:picLocks noChangeAspect="1" noChangeArrowheads="1"/>
          </p:cNvPicPr>
          <p:nvPr/>
        </p:nvPicPr>
        <p:blipFill>
          <a:blip r:embed="rId7"/>
          <a:srcRect/>
          <a:stretch>
            <a:fillRect/>
          </a:stretch>
        </p:blipFill>
        <p:spPr bwMode="auto">
          <a:xfrm>
            <a:off x="4071934" y="2786058"/>
            <a:ext cx="2809875" cy="131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err="1" smtClean="0">
                <a:solidFill>
                  <a:srgbClr val="FF0000"/>
                </a:solidFill>
                <a:latin typeface="Tahoma" pitchFamily="34" charset="0"/>
                <a:ea typeface="Tahoma" pitchFamily="34" charset="0"/>
                <a:cs typeface="Tahoma" pitchFamily="34" charset="0"/>
                <a:sym typeface="微软雅黑" pitchFamily="34" charset="-122"/>
              </a:rPr>
              <a:t>KHManager</a:t>
            </a:r>
            <a:endParaRPr lang="en-US" altLang="zh-CN" sz="2400" b="1" dirty="0" smtClean="0">
              <a:solidFill>
                <a:srgbClr val="FF0000"/>
              </a:solidFill>
              <a:latin typeface="Tahoma" pitchFamily="34" charset="0"/>
              <a:ea typeface="Tahoma" pitchFamily="34" charset="0"/>
              <a:cs typeface="Tahoma" pitchFamily="34" charset="0"/>
              <a:sym typeface="微软雅黑" pitchFamily="34" charset="-122"/>
            </a:endParaRPr>
          </a:p>
        </p:txBody>
      </p:sp>
      <p:sp>
        <p:nvSpPr>
          <p:cNvPr id="22" name="Text Box 20"/>
          <p:cNvSpPr txBox="1">
            <a:spLocks noChangeArrowheads="1"/>
          </p:cNvSpPr>
          <p:nvPr/>
        </p:nvSpPr>
        <p:spPr bwMode="auto">
          <a:xfrm>
            <a:off x="347471" y="785794"/>
            <a:ext cx="8082181" cy="1282402"/>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dirty="0" err="1" smtClean="0">
                <a:solidFill>
                  <a:schemeClr val="tx1"/>
                </a:solidFill>
                <a:ea typeface="+mj-ea"/>
                <a:cs typeface="Times New Roman" pitchFamily="18" charset="0"/>
              </a:rPr>
              <a:t>KHManager</a:t>
            </a:r>
            <a:r>
              <a:rPr lang="en-US" altLang="zh-CN" dirty="0" smtClean="0">
                <a:solidFill>
                  <a:schemeClr val="tx1"/>
                </a:solidFill>
                <a:ea typeface="+mj-ea"/>
                <a:cs typeface="Times New Roman" pitchFamily="18" charset="0"/>
              </a:rPr>
              <a:t>  is for some system operations, which consists of six processing modules: Download, Upload, System Operation, Get Version, Decompile Operation, Pass Through Communication. </a:t>
            </a:r>
          </a:p>
        </p:txBody>
      </p:sp>
      <p:pic>
        <p:nvPicPr>
          <p:cNvPr id="1027" name="Picture 3"/>
          <p:cNvPicPr>
            <a:picLocks noChangeAspect="1" noChangeArrowheads="1"/>
          </p:cNvPicPr>
          <p:nvPr/>
        </p:nvPicPr>
        <p:blipFill>
          <a:blip r:embed="rId3"/>
          <a:srcRect/>
          <a:stretch>
            <a:fillRect/>
          </a:stretch>
        </p:blipFill>
        <p:spPr bwMode="auto">
          <a:xfrm>
            <a:off x="1443038" y="2071678"/>
            <a:ext cx="6257925" cy="426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Simulation</a:t>
            </a:r>
          </a:p>
        </p:txBody>
      </p:sp>
      <p:graphicFrame>
        <p:nvGraphicFramePr>
          <p:cNvPr id="15" name="表格 14"/>
          <p:cNvGraphicFramePr>
            <a:graphicFrameLocks noGrp="1"/>
          </p:cNvGraphicFramePr>
          <p:nvPr/>
        </p:nvGraphicFramePr>
        <p:xfrm>
          <a:off x="500034" y="2285992"/>
          <a:ext cx="8001056" cy="3872884"/>
        </p:xfrm>
        <a:graphic>
          <a:graphicData uri="http://schemas.openxmlformats.org/drawingml/2006/table">
            <a:tbl>
              <a:tblPr firstRow="1" bandRow="1">
                <a:tableStyleId>{5C22544A-7EE6-4342-B048-85BDC9FD1C3A}</a:tableStyleId>
              </a:tblPr>
              <a:tblGrid>
                <a:gridCol w="1571636"/>
                <a:gridCol w="1571636"/>
                <a:gridCol w="1071570"/>
                <a:gridCol w="3786214"/>
              </a:tblGrid>
              <a:tr h="428628">
                <a:tc>
                  <a:txBody>
                    <a:bodyPr/>
                    <a:lstStyle/>
                    <a:p>
                      <a:r>
                        <a:rPr lang="en-US" altLang="zh-CN" sz="1400" dirty="0" smtClean="0">
                          <a:solidFill>
                            <a:schemeClr val="tx1"/>
                          </a:solidFill>
                        </a:rPr>
                        <a:t>Name</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PLC/Controller</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HMI</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Description</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3008">
                <a:tc>
                  <a:txBody>
                    <a:bodyPr/>
                    <a:lstStyle/>
                    <a:p>
                      <a:r>
                        <a:rPr lang="en-US" altLang="zh-CN" sz="1400" dirty="0" smtClean="0">
                          <a:solidFill>
                            <a:schemeClr val="tx1"/>
                          </a:solidFill>
                        </a:rPr>
                        <a:t>Offline simulation</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No need to connect with PLC</a:t>
                      </a:r>
                      <a:r>
                        <a:rPr lang="en-US" altLang="zh-CN" sz="1400" baseline="0" dirty="0" smtClean="0">
                          <a:solidFill>
                            <a:schemeClr val="tx1"/>
                          </a:solidFill>
                        </a:rPr>
                        <a:t> or HMI. The program cannot acquire data from PLC, only read data from local address.  Therefore all data displayed on the configuration windows are static data.</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3008">
                <a:tc>
                  <a:txBody>
                    <a:bodyPr/>
                    <a:lstStyle/>
                    <a:p>
                      <a:r>
                        <a:rPr lang="en-US" altLang="zh-CN" sz="1400" dirty="0" smtClean="0">
                          <a:solidFill>
                            <a:schemeClr val="tx1"/>
                          </a:solidFill>
                        </a:rPr>
                        <a:t>Indirect online simulation</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400" dirty="0" smtClean="0">
                          <a:solidFill>
                            <a:schemeClr val="tx1"/>
                          </a:solidFill>
                        </a:rPr>
                        <a:t>√</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642915"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Need to connect PLC and</a:t>
                      </a:r>
                      <a:r>
                        <a:rPr lang="en-US" altLang="zh-CN" sz="1400" baseline="0" dirty="0" smtClean="0">
                          <a:solidFill>
                            <a:schemeClr val="tx1"/>
                          </a:solidFill>
                        </a:rPr>
                        <a:t> HMI. PLC data can be obtained dynamically. The operating is the same as downloaded into HMI, but does not need to download program into HMI.</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3008">
                <a:tc>
                  <a:txBody>
                    <a:bodyPr/>
                    <a:lstStyle/>
                    <a:p>
                      <a:r>
                        <a:rPr lang="en-US" altLang="zh-CN" sz="1400" dirty="0" smtClean="0">
                          <a:solidFill>
                            <a:schemeClr val="tx1"/>
                          </a:solidFill>
                        </a:rPr>
                        <a:t>Direct online simulation</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642915"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Only</a:t>
                      </a:r>
                      <a:r>
                        <a:rPr lang="en-US" altLang="zh-CN" sz="1400" baseline="0" dirty="0" smtClean="0">
                          <a:solidFill>
                            <a:schemeClr val="tx1"/>
                          </a:solidFill>
                        </a:rPr>
                        <a:t> connect</a:t>
                      </a:r>
                      <a:r>
                        <a:rPr lang="en-US" altLang="zh-CN" sz="1400" dirty="0" smtClean="0">
                          <a:solidFill>
                            <a:schemeClr val="tx1"/>
                          </a:solidFill>
                        </a:rPr>
                        <a:t> PLC,</a:t>
                      </a:r>
                      <a:r>
                        <a:rPr lang="en-US" altLang="zh-CN" sz="1400" baseline="0" dirty="0" smtClean="0">
                          <a:solidFill>
                            <a:schemeClr val="tx1"/>
                          </a:solidFill>
                        </a:rPr>
                        <a:t> PLC data can be obtained dynamically. This mode is used to check whether communication is normal without connecting with an HMI. Test time 15minutes.</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矩形 15"/>
          <p:cNvSpPr/>
          <p:nvPr/>
        </p:nvSpPr>
        <p:spPr>
          <a:xfrm>
            <a:off x="428596" y="785794"/>
            <a:ext cx="8072494" cy="1338828"/>
          </a:xfrm>
          <a:prstGeom prst="rect">
            <a:avLst/>
          </a:prstGeom>
        </p:spPr>
        <p:txBody>
          <a:bodyPr wrap="square">
            <a:spAutoFit/>
          </a:bodyPr>
          <a:lstStyle/>
          <a:p>
            <a:pPr>
              <a:lnSpc>
                <a:spcPct val="150000"/>
              </a:lnSpc>
              <a:buClr>
                <a:srgbClr val="CC3300"/>
              </a:buClr>
            </a:pPr>
            <a:r>
              <a:rPr lang="en-US" altLang="zh-CN" dirty="0" err="1" smtClean="0">
                <a:cs typeface="Times New Roman" pitchFamily="18" charset="0"/>
              </a:rPr>
              <a:t>Kinco</a:t>
            </a:r>
            <a:r>
              <a:rPr lang="en-US" altLang="zh-CN" dirty="0" smtClean="0">
                <a:cs typeface="Times New Roman" pitchFamily="18" charset="0"/>
              </a:rPr>
              <a:t> </a:t>
            </a:r>
            <a:r>
              <a:rPr lang="en-US" altLang="zh-CN" dirty="0" err="1" smtClean="0">
                <a:cs typeface="Times New Roman" pitchFamily="18" charset="0"/>
              </a:rPr>
              <a:t>HMIware</a:t>
            </a:r>
            <a:r>
              <a:rPr lang="en-US" altLang="zh-CN" dirty="0" smtClean="0">
                <a:cs typeface="Times New Roman" pitchFamily="18" charset="0"/>
              </a:rPr>
              <a:t> supports 3 modes of simulation: Offline simulation, Indirect online simulation, Direct online simulation. The three modes of simulation could help user debugging program.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sym typeface="Arial" pitchFamily="34" charset="0"/>
            </a:endParaRPr>
          </a:p>
        </p:txBody>
      </p:sp>
      <p:graphicFrame>
        <p:nvGraphicFramePr>
          <p:cNvPr id="8"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DA251C"/>
                          </a:solidFill>
                          <a:effectLst/>
                          <a:latin typeface="微软雅黑" pitchFamily="34" charset="-122"/>
                          <a:ea typeface="微软雅黑" pitchFamily="34" charset="-122"/>
                          <a:sym typeface="微软雅黑" pitchFamily="34" charset="-122"/>
                        </a:rPr>
                        <a:t>      </a:t>
                      </a: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9"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pic>
        <p:nvPicPr>
          <p:cNvPr id="11" name="Picture 2" descr="红色块3"/>
          <p:cNvPicPr>
            <a:picLocks noChangeAspect="1" noChangeArrowheads="1"/>
          </p:cNvPicPr>
          <p:nvPr/>
        </p:nvPicPr>
        <p:blipFill>
          <a:blip r:embed="rId3" cstate="print"/>
          <a:stretch>
            <a:fillRect/>
          </a:stretch>
        </p:blipFill>
        <p:spPr bwMode="auto">
          <a:xfrm>
            <a:off x="0" y="2571744"/>
            <a:ext cx="9144000" cy="1482076"/>
          </a:xfrm>
          <a:prstGeom prst="rect">
            <a:avLst/>
          </a:prstGeom>
          <a:noFill/>
          <a:ln w="9525">
            <a:noFill/>
            <a:miter lim="800000"/>
            <a:headEnd/>
            <a:tailEnd/>
          </a:ln>
          <a:effectLst/>
        </p:spPr>
      </p:pic>
      <p:sp>
        <p:nvSpPr>
          <p:cNvPr id="12" name="TextBox 11"/>
          <p:cNvSpPr txBox="1">
            <a:spLocks noChangeArrowheads="1"/>
          </p:cNvSpPr>
          <p:nvPr/>
        </p:nvSpPr>
        <p:spPr bwMode="auto">
          <a:xfrm>
            <a:off x="3143240" y="3038326"/>
            <a:ext cx="5786478" cy="557362"/>
          </a:xfrm>
          <a:prstGeom prst="rect">
            <a:avLst/>
          </a:prstGeom>
          <a:noFill/>
          <a:ln w="9525">
            <a:noFill/>
            <a:miter lim="800000"/>
            <a:headEnd/>
            <a:tailEnd/>
          </a:ln>
        </p:spPr>
        <p:txBody>
          <a:bodyPr wrap="square" lIns="64291" tIns="32146" rIns="64291" bIns="32146">
            <a:spAutoFit/>
          </a:bodyPr>
          <a:lstStyle/>
          <a:p>
            <a:r>
              <a:rPr lang="en-US" altLang="zh-CN" sz="3200" dirty="0" smtClean="0">
                <a:solidFill>
                  <a:schemeClr val="bg1"/>
                </a:solidFill>
                <a:latin typeface="宋体"/>
                <a:ea typeface="宋体"/>
                <a:cs typeface="Tahoma" pitchFamily="34" charset="0"/>
              </a:rPr>
              <a:t>Ⅲ. </a:t>
            </a:r>
            <a:r>
              <a:rPr lang="en-US" altLang="zh-CN" sz="3200" dirty="0" smtClean="0">
                <a:solidFill>
                  <a:schemeClr val="bg1"/>
                </a:solidFill>
                <a:latin typeface="Tahoma" pitchFamily="34" charset="0"/>
                <a:cs typeface="Tahoma" pitchFamily="34" charset="0"/>
              </a:rPr>
              <a:t>Main Function Introduction</a:t>
            </a:r>
            <a:endParaRPr lang="zh-CN" altLang="en-US" sz="3200" dirty="0" smtClean="0">
              <a:solidFill>
                <a:schemeClr val="bg1"/>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461665"/>
          </a:xfrm>
          <a:prstGeom prst="rect">
            <a:avLst/>
          </a:prstGeom>
          <a:noFill/>
        </p:spPr>
        <p:txBody>
          <a:bodyPr wrap="square" rtlCol="0">
            <a:spAutoFit/>
          </a:bodyPr>
          <a:lstStyle/>
          <a:p>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Main Functions Introduction</a:t>
            </a:r>
          </a:p>
        </p:txBody>
      </p:sp>
      <p:sp>
        <p:nvSpPr>
          <p:cNvPr id="6" name="TextBox 5"/>
          <p:cNvSpPr txBox="1"/>
          <p:nvPr/>
        </p:nvSpPr>
        <p:spPr>
          <a:xfrm>
            <a:off x="357158" y="773652"/>
            <a:ext cx="8358246" cy="5078313"/>
          </a:xfrm>
          <a:prstGeom prst="rect">
            <a:avLst/>
          </a:prstGeom>
          <a:noFill/>
        </p:spPr>
        <p:txBody>
          <a:bodyPr wrap="square" rtlCol="0">
            <a:spAutoFit/>
          </a:bodyPr>
          <a:lstStyle/>
          <a:p>
            <a:pPr>
              <a:lnSpc>
                <a:spcPct val="150000"/>
              </a:lnSpc>
            </a:pPr>
            <a:r>
              <a:rPr lang="en-US" dirty="0" smtClean="0"/>
              <a:t>Main functions of HMI are as follows:</a:t>
            </a:r>
          </a:p>
          <a:p>
            <a:pPr>
              <a:lnSpc>
                <a:spcPct val="150000"/>
              </a:lnSpc>
              <a:buFont typeface="Wingdings" pitchFamily="2" charset="2"/>
              <a:buChar char="Ø"/>
            </a:pPr>
            <a:r>
              <a:rPr lang="en-US" dirty="0" smtClean="0"/>
              <a:t> Display and control bit status</a:t>
            </a:r>
          </a:p>
          <a:p>
            <a:pPr>
              <a:lnSpc>
                <a:spcPct val="150000"/>
              </a:lnSpc>
              <a:buFont typeface="Wingdings" pitchFamily="2" charset="2"/>
              <a:buChar char="Ø"/>
            </a:pPr>
            <a:r>
              <a:rPr lang="en-US" altLang="zh-CN" dirty="0" smtClean="0">
                <a:latin typeface="Times New Roman" pitchFamily="18" charset="0"/>
              </a:rPr>
              <a:t> </a:t>
            </a:r>
            <a:r>
              <a:rPr lang="en-US" altLang="zh-CN" dirty="0" smtClean="0"/>
              <a:t>Set and display data</a:t>
            </a:r>
            <a:endParaRPr lang="en-US" dirty="0" smtClean="0"/>
          </a:p>
          <a:p>
            <a:pPr>
              <a:lnSpc>
                <a:spcPct val="150000"/>
              </a:lnSpc>
              <a:buFont typeface="Wingdings" pitchFamily="2" charset="2"/>
              <a:buChar char="Ø"/>
            </a:pPr>
            <a:r>
              <a:rPr lang="en-US" altLang="zh-CN" dirty="0" smtClean="0"/>
              <a:t> Monitor the data curves</a:t>
            </a:r>
          </a:p>
          <a:p>
            <a:pPr>
              <a:lnSpc>
                <a:spcPct val="150000"/>
              </a:lnSpc>
              <a:buFont typeface="Wingdings" pitchFamily="2" charset="2"/>
              <a:buChar char="Ø"/>
            </a:pPr>
            <a:r>
              <a:rPr lang="en-US" altLang="zh-CN" dirty="0" smtClean="0"/>
              <a:t> Display Alarm Information</a:t>
            </a:r>
          </a:p>
          <a:p>
            <a:pPr>
              <a:lnSpc>
                <a:spcPct val="150000"/>
              </a:lnSpc>
              <a:buFont typeface="Wingdings" pitchFamily="2" charset="2"/>
              <a:buChar char="Ø"/>
            </a:pPr>
            <a:r>
              <a:rPr lang="en-US" altLang="zh-CN" dirty="0" smtClean="0"/>
              <a:t> Show animation</a:t>
            </a:r>
          </a:p>
          <a:p>
            <a:pPr>
              <a:lnSpc>
                <a:spcPct val="150000"/>
              </a:lnSpc>
              <a:buFont typeface="Wingdings" pitchFamily="2" charset="2"/>
              <a:buChar char="Ø"/>
            </a:pPr>
            <a:r>
              <a:rPr lang="en-US" altLang="zh-CN" dirty="0" smtClean="0"/>
              <a:t> Store parameters in HMI</a:t>
            </a:r>
          </a:p>
          <a:p>
            <a:pPr>
              <a:lnSpc>
                <a:spcPct val="150000"/>
              </a:lnSpc>
            </a:pPr>
            <a:r>
              <a:rPr lang="en-US" altLang="zh-CN" dirty="0" smtClean="0"/>
              <a:t>…</a:t>
            </a:r>
          </a:p>
          <a:p>
            <a:pPr>
              <a:lnSpc>
                <a:spcPct val="150000"/>
              </a:lnSpc>
            </a:pPr>
            <a:endParaRPr lang="en-US" dirty="0" smtClean="0"/>
          </a:p>
          <a:p>
            <a:pPr>
              <a:lnSpc>
                <a:spcPct val="150000"/>
              </a:lnSpc>
            </a:pPr>
            <a:r>
              <a:rPr lang="en-US" dirty="0" smtClean="0"/>
              <a:t>All the functions can be realized by programming by the components of </a:t>
            </a:r>
            <a:r>
              <a:rPr lang="en-US" dirty="0" err="1" smtClean="0"/>
              <a:t>HMIware</a:t>
            </a:r>
            <a:r>
              <a:rPr lang="en-US" dirty="0" smtClean="0"/>
              <a:t> software. We will introduce common used components of </a:t>
            </a:r>
            <a:r>
              <a:rPr lang="en-US" dirty="0" err="1" smtClean="0"/>
              <a:t>HMIware</a:t>
            </a:r>
            <a:r>
              <a:rPr lang="en-US" dirty="0" smtClean="0"/>
              <a:t> in following.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Button/Switch/Lamp Components</a:t>
            </a:r>
          </a:p>
        </p:txBody>
      </p:sp>
      <p:sp>
        <p:nvSpPr>
          <p:cNvPr id="7" name="TextBox 6"/>
          <p:cNvSpPr txBox="1"/>
          <p:nvPr/>
        </p:nvSpPr>
        <p:spPr>
          <a:xfrm>
            <a:off x="1857356" y="1633401"/>
            <a:ext cx="6715172" cy="923330"/>
          </a:xfrm>
          <a:prstGeom prst="rect">
            <a:avLst/>
          </a:prstGeom>
          <a:noFill/>
        </p:spPr>
        <p:txBody>
          <a:bodyPr wrap="square" rtlCol="0">
            <a:spAutoFit/>
          </a:bodyPr>
          <a:lstStyle/>
          <a:p>
            <a:pPr>
              <a:lnSpc>
                <a:spcPct val="150000"/>
              </a:lnSpc>
            </a:pPr>
            <a:r>
              <a:rPr lang="en-US" altLang="zh-CN" b="1" dirty="0" smtClean="0"/>
              <a:t>Bit State Lamp: </a:t>
            </a:r>
            <a:r>
              <a:rPr lang="en-US" altLang="zh-CN" dirty="0" smtClean="0">
                <a:cs typeface="Times New Roman" pitchFamily="18" charset="0"/>
              </a:rPr>
              <a:t>It is used to indicate the state (0/1) of the bit registers in HMI or PLC. It can display tag text and graphic.</a:t>
            </a:r>
            <a:endParaRPr lang="zh-CN" altLang="en-US" b="1" dirty="0"/>
          </a:p>
        </p:txBody>
      </p:sp>
      <p:sp>
        <p:nvSpPr>
          <p:cNvPr id="9" name="TextBox 8"/>
          <p:cNvSpPr txBox="1"/>
          <p:nvPr/>
        </p:nvSpPr>
        <p:spPr>
          <a:xfrm>
            <a:off x="1857356" y="785793"/>
            <a:ext cx="6715172" cy="923330"/>
          </a:xfrm>
          <a:prstGeom prst="rect">
            <a:avLst/>
          </a:prstGeom>
          <a:noFill/>
        </p:spPr>
        <p:txBody>
          <a:bodyPr wrap="square" rtlCol="0">
            <a:spAutoFit/>
          </a:bodyPr>
          <a:lstStyle/>
          <a:p>
            <a:pPr indent="-342900">
              <a:lnSpc>
                <a:spcPct val="150000"/>
              </a:lnSpc>
              <a:buFont typeface="Wingdings" pitchFamily="2" charset="2"/>
              <a:buNone/>
            </a:pPr>
            <a:r>
              <a:rPr lang="en-US" altLang="zh-CN" b="1" dirty="0" smtClean="0"/>
              <a:t>Bit State Setting: </a:t>
            </a:r>
            <a:r>
              <a:rPr lang="en-US" altLang="zh-CN" dirty="0" smtClean="0">
                <a:cs typeface="Times New Roman" pitchFamily="18" charset="0"/>
              </a:rPr>
              <a:t>it is a switch without lamp, used to control bit register without display the state of the bit register.</a:t>
            </a:r>
            <a:endParaRPr lang="en-US" altLang="zh-CN" dirty="0">
              <a:cs typeface="Times New Roman" pitchFamily="18" charset="0"/>
            </a:endParaRPr>
          </a:p>
        </p:txBody>
      </p:sp>
      <p:sp>
        <p:nvSpPr>
          <p:cNvPr id="13" name="TextBox 12"/>
          <p:cNvSpPr txBox="1"/>
          <p:nvPr/>
        </p:nvSpPr>
        <p:spPr>
          <a:xfrm>
            <a:off x="1857356" y="2588355"/>
            <a:ext cx="6715172" cy="2169825"/>
          </a:xfrm>
          <a:prstGeom prst="rect">
            <a:avLst/>
          </a:prstGeom>
          <a:noFill/>
        </p:spPr>
        <p:txBody>
          <a:bodyPr wrap="square" rtlCol="0">
            <a:spAutoFit/>
          </a:bodyPr>
          <a:lstStyle/>
          <a:p>
            <a:pPr indent="-342900">
              <a:lnSpc>
                <a:spcPct val="150000"/>
              </a:lnSpc>
            </a:pPr>
            <a:r>
              <a:rPr lang="en-US" altLang="zh-CN" b="1" dirty="0" smtClean="0"/>
              <a:t>Bit State Switch: </a:t>
            </a:r>
            <a:r>
              <a:rPr lang="en-US" altLang="zh-CN" dirty="0" smtClean="0"/>
              <a:t>It is a combination of Bit State Lamp and Bit State Setting component. It is used to control bit register of Write Address and display the state of bit register of Read Address. Read Address and Write Address can be the same or not. </a:t>
            </a:r>
          </a:p>
        </p:txBody>
      </p:sp>
      <p:pic>
        <p:nvPicPr>
          <p:cNvPr id="13314" name="Picture 2"/>
          <p:cNvPicPr>
            <a:picLocks noChangeAspect="1" noChangeArrowheads="1"/>
          </p:cNvPicPr>
          <p:nvPr/>
        </p:nvPicPr>
        <p:blipFill>
          <a:blip r:embed="rId3"/>
          <a:srcRect/>
          <a:stretch>
            <a:fillRect/>
          </a:stretch>
        </p:blipFill>
        <p:spPr bwMode="auto">
          <a:xfrm>
            <a:off x="457176" y="928670"/>
            <a:ext cx="628650" cy="6858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457176" y="1928802"/>
            <a:ext cx="685800" cy="695325"/>
          </a:xfrm>
          <a:prstGeom prst="rect">
            <a:avLst/>
          </a:prstGeom>
          <a:noFill/>
          <a:ln w="9525">
            <a:noFill/>
            <a:miter lim="800000"/>
            <a:headEnd/>
            <a:tailEnd/>
          </a:ln>
          <a:effectLst/>
        </p:spPr>
      </p:pic>
      <p:pic>
        <p:nvPicPr>
          <p:cNvPr id="13317" name="Picture 5"/>
          <p:cNvPicPr>
            <a:picLocks noChangeAspect="1" noChangeArrowheads="1"/>
          </p:cNvPicPr>
          <p:nvPr/>
        </p:nvPicPr>
        <p:blipFill>
          <a:blip r:embed="rId5"/>
          <a:srcRect/>
          <a:stretch>
            <a:fillRect/>
          </a:stretch>
        </p:blipFill>
        <p:spPr bwMode="auto">
          <a:xfrm>
            <a:off x="428596" y="2857496"/>
            <a:ext cx="657225" cy="657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Button/Switch/Lamp Components</a:t>
            </a:r>
          </a:p>
        </p:txBody>
      </p:sp>
      <p:sp>
        <p:nvSpPr>
          <p:cNvPr id="14" name="TextBox 13"/>
          <p:cNvSpPr txBox="1"/>
          <p:nvPr/>
        </p:nvSpPr>
        <p:spPr>
          <a:xfrm>
            <a:off x="1857356" y="2143116"/>
            <a:ext cx="6715172" cy="1338828"/>
          </a:xfrm>
          <a:prstGeom prst="rect">
            <a:avLst/>
          </a:prstGeom>
          <a:noFill/>
        </p:spPr>
        <p:txBody>
          <a:bodyPr wrap="square" rtlCol="0">
            <a:spAutoFit/>
          </a:bodyPr>
          <a:lstStyle/>
          <a:p>
            <a:pPr>
              <a:lnSpc>
                <a:spcPct val="150000"/>
              </a:lnSpc>
            </a:pPr>
            <a:r>
              <a:rPr lang="en-US" altLang="zh-CN" b="1" dirty="0" smtClean="0"/>
              <a:t>Multiple State Display: </a:t>
            </a:r>
            <a:r>
              <a:rPr lang="en-US" altLang="zh-CN" dirty="0" smtClean="0"/>
              <a:t>It is used to display mapping state according to the value in the specified registers. Up to 256 states are supported.</a:t>
            </a:r>
          </a:p>
        </p:txBody>
      </p:sp>
      <p:sp>
        <p:nvSpPr>
          <p:cNvPr id="15" name="TextBox 14"/>
          <p:cNvSpPr txBox="1"/>
          <p:nvPr/>
        </p:nvSpPr>
        <p:spPr>
          <a:xfrm>
            <a:off x="1857356" y="785794"/>
            <a:ext cx="6715172" cy="1338828"/>
          </a:xfrm>
          <a:prstGeom prst="rect">
            <a:avLst/>
          </a:prstGeom>
          <a:noFill/>
        </p:spPr>
        <p:txBody>
          <a:bodyPr wrap="square" rtlCol="0">
            <a:spAutoFit/>
          </a:bodyPr>
          <a:lstStyle/>
          <a:p>
            <a:pPr>
              <a:lnSpc>
                <a:spcPct val="150000"/>
              </a:lnSpc>
            </a:pPr>
            <a:r>
              <a:rPr lang="en-US" altLang="zh-CN" b="1" dirty="0" smtClean="0"/>
              <a:t>Multiple State Setting: </a:t>
            </a:r>
            <a:r>
              <a:rPr lang="en-US" altLang="zh-CN" dirty="0" smtClean="0"/>
              <a:t>It is used to write a value to a specified register in HMI or PLC. It has no registers for reading display states. </a:t>
            </a:r>
            <a:endParaRPr lang="zh-CN" altLang="en-US" dirty="0"/>
          </a:p>
        </p:txBody>
      </p:sp>
      <p:sp>
        <p:nvSpPr>
          <p:cNvPr id="16" name="TextBox 15"/>
          <p:cNvSpPr txBox="1"/>
          <p:nvPr/>
        </p:nvSpPr>
        <p:spPr>
          <a:xfrm>
            <a:off x="1857356" y="3545191"/>
            <a:ext cx="6715172" cy="2169825"/>
          </a:xfrm>
          <a:prstGeom prst="rect">
            <a:avLst/>
          </a:prstGeom>
          <a:noFill/>
        </p:spPr>
        <p:txBody>
          <a:bodyPr wrap="square" rtlCol="0">
            <a:spAutoFit/>
          </a:bodyPr>
          <a:lstStyle/>
          <a:p>
            <a:pPr>
              <a:lnSpc>
                <a:spcPct val="150000"/>
              </a:lnSpc>
            </a:pPr>
            <a:r>
              <a:rPr lang="en-US" altLang="zh-CN" b="1" dirty="0" smtClean="0"/>
              <a:t>Multiple State Switch: </a:t>
            </a:r>
            <a:r>
              <a:rPr lang="en-US" altLang="zh-CN" dirty="0" smtClean="0"/>
              <a:t>It is the combination of Multiple State Display and Multiple State Setting components. It display status according to the value of Read Address. Meanwhile it could write mapping value to Write Address. Read Address and Write Address can be the same or not. </a:t>
            </a:r>
          </a:p>
        </p:txBody>
      </p:sp>
      <p:pic>
        <p:nvPicPr>
          <p:cNvPr id="14338" name="Picture 2"/>
          <p:cNvPicPr>
            <a:picLocks noChangeAspect="1" noChangeArrowheads="1"/>
          </p:cNvPicPr>
          <p:nvPr/>
        </p:nvPicPr>
        <p:blipFill>
          <a:blip r:embed="rId3"/>
          <a:srcRect/>
          <a:stretch>
            <a:fillRect/>
          </a:stretch>
        </p:blipFill>
        <p:spPr bwMode="auto">
          <a:xfrm>
            <a:off x="500034" y="1047739"/>
            <a:ext cx="676275" cy="809625"/>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a:srcRect/>
          <a:stretch>
            <a:fillRect/>
          </a:stretch>
        </p:blipFill>
        <p:spPr bwMode="auto">
          <a:xfrm>
            <a:off x="500034" y="2357430"/>
            <a:ext cx="704850" cy="66675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5"/>
          <a:srcRect/>
          <a:stretch>
            <a:fillRect/>
          </a:stretch>
        </p:blipFill>
        <p:spPr bwMode="auto">
          <a:xfrm>
            <a:off x="500034" y="3714752"/>
            <a:ext cx="666750" cy="80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Number/Text Components</a:t>
            </a:r>
          </a:p>
        </p:txBody>
      </p:sp>
      <p:sp>
        <p:nvSpPr>
          <p:cNvPr id="7" name="TextBox 6"/>
          <p:cNvSpPr txBox="1"/>
          <p:nvPr/>
        </p:nvSpPr>
        <p:spPr>
          <a:xfrm>
            <a:off x="1857356" y="1778161"/>
            <a:ext cx="6715172" cy="507831"/>
          </a:xfrm>
          <a:prstGeom prst="rect">
            <a:avLst/>
          </a:prstGeom>
          <a:noFill/>
        </p:spPr>
        <p:txBody>
          <a:bodyPr wrap="square" rtlCol="0">
            <a:spAutoFit/>
          </a:bodyPr>
          <a:lstStyle/>
          <a:p>
            <a:pPr indent="-342900">
              <a:lnSpc>
                <a:spcPct val="150000"/>
              </a:lnSpc>
            </a:pPr>
            <a:r>
              <a:rPr lang="en-US" altLang="zh-CN" b="1" dirty="0" smtClean="0">
                <a:cs typeface="Times New Roman" pitchFamily="18" charset="0"/>
              </a:rPr>
              <a:t>Number Display</a:t>
            </a:r>
            <a:r>
              <a:rPr lang="en-US" altLang="zh-CN" dirty="0" smtClean="0">
                <a:cs typeface="Times New Roman" pitchFamily="18" charset="0"/>
              </a:rPr>
              <a:t>: It is used to display data of word registers.</a:t>
            </a:r>
          </a:p>
        </p:txBody>
      </p:sp>
      <p:sp>
        <p:nvSpPr>
          <p:cNvPr id="9" name="TextBox 8"/>
          <p:cNvSpPr txBox="1"/>
          <p:nvPr/>
        </p:nvSpPr>
        <p:spPr>
          <a:xfrm>
            <a:off x="1857356" y="785794"/>
            <a:ext cx="6643734" cy="866904"/>
          </a:xfrm>
          <a:prstGeom prst="rect">
            <a:avLst/>
          </a:prstGeom>
          <a:noFill/>
        </p:spPr>
        <p:txBody>
          <a:bodyPr wrap="square" rtlCol="0">
            <a:spAutoFit/>
          </a:bodyPr>
          <a:lstStyle/>
          <a:p>
            <a:pPr indent="-342900">
              <a:lnSpc>
                <a:spcPct val="150000"/>
              </a:lnSpc>
              <a:buFont typeface="Wingdings" pitchFamily="2" charset="2"/>
              <a:buNone/>
            </a:pPr>
            <a:r>
              <a:rPr lang="en-US" altLang="zh-CN" b="1" dirty="0" smtClean="0">
                <a:cs typeface="Times New Roman" pitchFamily="18" charset="0"/>
              </a:rPr>
              <a:t>Number Input</a:t>
            </a:r>
            <a:r>
              <a:rPr lang="en-US" altLang="zh-CN" dirty="0" smtClean="0">
                <a:cs typeface="Times New Roman" pitchFamily="18" charset="0"/>
              </a:rPr>
              <a:t>: It is used to set and display the data into word registers.</a:t>
            </a:r>
            <a:endParaRPr lang="en-US" altLang="zh-CN" dirty="0">
              <a:cs typeface="Times New Roman" pitchFamily="18" charset="0"/>
            </a:endParaRPr>
          </a:p>
        </p:txBody>
      </p:sp>
      <p:sp>
        <p:nvSpPr>
          <p:cNvPr id="13" name="TextBox 12"/>
          <p:cNvSpPr txBox="1"/>
          <p:nvPr/>
        </p:nvSpPr>
        <p:spPr>
          <a:xfrm>
            <a:off x="1857356" y="2791422"/>
            <a:ext cx="6715172" cy="923330"/>
          </a:xfrm>
          <a:prstGeom prst="rect">
            <a:avLst/>
          </a:prstGeom>
          <a:noFill/>
        </p:spPr>
        <p:txBody>
          <a:bodyPr wrap="square" rtlCol="0">
            <a:spAutoFit/>
          </a:bodyPr>
          <a:lstStyle/>
          <a:p>
            <a:pPr indent="-342900">
              <a:lnSpc>
                <a:spcPct val="150000"/>
              </a:lnSpc>
              <a:buFont typeface="Wingdings" pitchFamily="2" charset="2"/>
              <a:buNone/>
            </a:pPr>
            <a:r>
              <a:rPr lang="en-US" altLang="zh-CN" b="1" dirty="0" smtClean="0">
                <a:cs typeface="Times New Roman" pitchFamily="18" charset="0"/>
              </a:rPr>
              <a:t>Text Input</a:t>
            </a:r>
            <a:r>
              <a:rPr lang="en-US" altLang="zh-CN" dirty="0" smtClean="0">
                <a:cs typeface="Times New Roman" pitchFamily="18" charset="0"/>
              </a:rPr>
              <a:t>: It is used to set and display value into word registers in ASCII format.</a:t>
            </a:r>
            <a:endParaRPr lang="en-US" altLang="zh-CN" dirty="0">
              <a:cs typeface="Times New Roman" pitchFamily="18" charset="0"/>
            </a:endParaRPr>
          </a:p>
        </p:txBody>
      </p:sp>
      <p:sp>
        <p:nvSpPr>
          <p:cNvPr id="14" name="TextBox 13"/>
          <p:cNvSpPr txBox="1"/>
          <p:nvPr/>
        </p:nvSpPr>
        <p:spPr>
          <a:xfrm>
            <a:off x="1857356" y="4804816"/>
            <a:ext cx="6715172" cy="1338828"/>
          </a:xfrm>
          <a:prstGeom prst="rect">
            <a:avLst/>
          </a:prstGeom>
          <a:noFill/>
        </p:spPr>
        <p:txBody>
          <a:bodyPr wrap="square" rtlCol="0">
            <a:spAutoFit/>
          </a:bodyPr>
          <a:lstStyle/>
          <a:p>
            <a:pPr>
              <a:lnSpc>
                <a:spcPct val="150000"/>
              </a:lnSpc>
            </a:pPr>
            <a:r>
              <a:rPr lang="en-US" altLang="zh-CN" b="1" dirty="0" smtClean="0"/>
              <a:t>Note Book</a:t>
            </a:r>
            <a:r>
              <a:rPr lang="en-US" altLang="zh-CN" dirty="0" smtClean="0"/>
              <a:t>: It is for write and character strings into HMI/PLC registers in ASCII format.  Meanwhile display the data in ASCII format. </a:t>
            </a:r>
          </a:p>
        </p:txBody>
      </p:sp>
      <p:sp>
        <p:nvSpPr>
          <p:cNvPr id="15" name="TextBox 14"/>
          <p:cNvSpPr txBox="1"/>
          <p:nvPr/>
        </p:nvSpPr>
        <p:spPr>
          <a:xfrm>
            <a:off x="1857356" y="3791554"/>
            <a:ext cx="6715172" cy="923330"/>
          </a:xfrm>
          <a:prstGeom prst="rect">
            <a:avLst/>
          </a:prstGeom>
          <a:noFill/>
        </p:spPr>
        <p:txBody>
          <a:bodyPr wrap="square" rtlCol="0">
            <a:spAutoFit/>
          </a:bodyPr>
          <a:lstStyle/>
          <a:p>
            <a:pPr indent="-342900">
              <a:lnSpc>
                <a:spcPct val="150000"/>
              </a:lnSpc>
            </a:pPr>
            <a:r>
              <a:rPr lang="en-US" altLang="zh-CN" b="1" dirty="0" smtClean="0"/>
              <a:t>Text Display</a:t>
            </a:r>
            <a:r>
              <a:rPr lang="en-US" altLang="zh-CN" dirty="0" smtClean="0"/>
              <a:t>: </a:t>
            </a:r>
            <a:r>
              <a:rPr lang="en-US" altLang="zh-CN" dirty="0" smtClean="0">
                <a:cs typeface="Times New Roman" pitchFamily="18" charset="0"/>
              </a:rPr>
              <a:t>It is used to display value of word registers in ASCII format.</a:t>
            </a:r>
          </a:p>
        </p:txBody>
      </p:sp>
      <p:pic>
        <p:nvPicPr>
          <p:cNvPr id="15362" name="Picture 2"/>
          <p:cNvPicPr>
            <a:picLocks noChangeAspect="1" noChangeArrowheads="1"/>
          </p:cNvPicPr>
          <p:nvPr/>
        </p:nvPicPr>
        <p:blipFill>
          <a:blip r:embed="rId3"/>
          <a:srcRect/>
          <a:stretch>
            <a:fillRect/>
          </a:stretch>
        </p:blipFill>
        <p:spPr bwMode="auto">
          <a:xfrm>
            <a:off x="500034" y="928670"/>
            <a:ext cx="638175" cy="68580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4"/>
          <a:srcRect/>
          <a:stretch>
            <a:fillRect/>
          </a:stretch>
        </p:blipFill>
        <p:spPr bwMode="auto">
          <a:xfrm>
            <a:off x="500034" y="1928802"/>
            <a:ext cx="628650" cy="695325"/>
          </a:xfrm>
          <a:prstGeom prst="rect">
            <a:avLst/>
          </a:prstGeom>
          <a:noFill/>
          <a:ln w="9525">
            <a:noFill/>
            <a:miter lim="800000"/>
            <a:headEnd/>
            <a:tailEnd/>
          </a:ln>
          <a:effectLst/>
        </p:spPr>
      </p:pic>
      <p:pic>
        <p:nvPicPr>
          <p:cNvPr id="15364" name="Picture 4"/>
          <p:cNvPicPr>
            <a:picLocks noChangeAspect="1" noChangeArrowheads="1"/>
          </p:cNvPicPr>
          <p:nvPr/>
        </p:nvPicPr>
        <p:blipFill>
          <a:blip r:embed="rId5"/>
          <a:srcRect/>
          <a:stretch>
            <a:fillRect/>
          </a:stretch>
        </p:blipFill>
        <p:spPr bwMode="auto">
          <a:xfrm>
            <a:off x="500034" y="2928934"/>
            <a:ext cx="685800" cy="571500"/>
          </a:xfrm>
          <a:prstGeom prst="rect">
            <a:avLst/>
          </a:prstGeom>
          <a:noFill/>
          <a:ln w="9525">
            <a:noFill/>
            <a:miter lim="800000"/>
            <a:headEnd/>
            <a:tailEnd/>
          </a:ln>
          <a:effectLst/>
        </p:spPr>
      </p:pic>
      <p:pic>
        <p:nvPicPr>
          <p:cNvPr id="15365" name="Picture 5"/>
          <p:cNvPicPr>
            <a:picLocks noChangeAspect="1" noChangeArrowheads="1"/>
          </p:cNvPicPr>
          <p:nvPr/>
        </p:nvPicPr>
        <p:blipFill>
          <a:blip r:embed="rId6"/>
          <a:srcRect/>
          <a:stretch>
            <a:fillRect/>
          </a:stretch>
        </p:blipFill>
        <p:spPr bwMode="auto">
          <a:xfrm>
            <a:off x="500034" y="3929066"/>
            <a:ext cx="714375" cy="523875"/>
          </a:xfrm>
          <a:prstGeom prst="rect">
            <a:avLst/>
          </a:prstGeom>
          <a:noFill/>
          <a:ln w="9525">
            <a:noFill/>
            <a:miter lim="800000"/>
            <a:headEnd/>
            <a:tailEnd/>
          </a:ln>
          <a:effectLst/>
        </p:spPr>
      </p:pic>
      <p:pic>
        <p:nvPicPr>
          <p:cNvPr id="15366" name="Picture 6"/>
          <p:cNvPicPr>
            <a:picLocks noChangeAspect="1" noChangeArrowheads="1"/>
          </p:cNvPicPr>
          <p:nvPr/>
        </p:nvPicPr>
        <p:blipFill>
          <a:blip r:embed="rId7"/>
          <a:srcRect/>
          <a:stretch>
            <a:fillRect/>
          </a:stretch>
        </p:blipFill>
        <p:spPr bwMode="auto">
          <a:xfrm>
            <a:off x="500034" y="5072074"/>
            <a:ext cx="676275" cy="50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Graph/Meter Components</a:t>
            </a:r>
          </a:p>
        </p:txBody>
      </p:sp>
      <p:sp>
        <p:nvSpPr>
          <p:cNvPr id="7" name="TextBox 6"/>
          <p:cNvSpPr txBox="1"/>
          <p:nvPr/>
        </p:nvSpPr>
        <p:spPr>
          <a:xfrm>
            <a:off x="1857356" y="1490526"/>
            <a:ext cx="6715172" cy="1282402"/>
          </a:xfrm>
          <a:prstGeom prst="rect">
            <a:avLst/>
          </a:prstGeom>
          <a:noFill/>
        </p:spPr>
        <p:txBody>
          <a:bodyPr wrap="square" rtlCol="0">
            <a:spAutoFit/>
          </a:bodyPr>
          <a:lstStyle/>
          <a:p>
            <a:pPr indent="-342900">
              <a:lnSpc>
                <a:spcPct val="150000"/>
              </a:lnSpc>
              <a:buFont typeface="Wingdings" pitchFamily="2" charset="2"/>
              <a:buNone/>
            </a:pPr>
            <a:r>
              <a:rPr lang="en-US" altLang="zh-CN" b="1" dirty="0" err="1" smtClean="0">
                <a:cs typeface="Times New Roman" pitchFamily="18" charset="0"/>
              </a:rPr>
              <a:t>Oscillograph</a:t>
            </a:r>
            <a:r>
              <a:rPr lang="en-US" altLang="zh-CN" b="1" dirty="0" smtClean="0">
                <a:cs typeface="Times New Roman" pitchFamily="18" charset="0"/>
              </a:rPr>
              <a:t>: </a:t>
            </a:r>
            <a:r>
              <a:rPr lang="en-US" altLang="zh-CN" dirty="0" smtClean="0">
                <a:cs typeface="Times New Roman" pitchFamily="18" charset="0"/>
              </a:rPr>
              <a:t>It is similar to trend curve, but there is some difference between it and trend curve. It can not work in the background and it can not save.</a:t>
            </a:r>
            <a:endParaRPr lang="en-US" altLang="zh-CN" dirty="0">
              <a:cs typeface="Times New Roman" pitchFamily="18" charset="0"/>
            </a:endParaRPr>
          </a:p>
        </p:txBody>
      </p:sp>
      <p:sp>
        <p:nvSpPr>
          <p:cNvPr id="9" name="TextBox 8"/>
          <p:cNvSpPr txBox="1"/>
          <p:nvPr/>
        </p:nvSpPr>
        <p:spPr>
          <a:xfrm>
            <a:off x="1857356" y="785794"/>
            <a:ext cx="6715172" cy="451406"/>
          </a:xfrm>
          <a:prstGeom prst="rect">
            <a:avLst/>
          </a:prstGeom>
          <a:noFill/>
        </p:spPr>
        <p:txBody>
          <a:bodyPr wrap="square" rtlCol="0">
            <a:spAutoFit/>
          </a:bodyPr>
          <a:lstStyle/>
          <a:p>
            <a:pPr marL="342900" indent="-342900">
              <a:lnSpc>
                <a:spcPct val="150000"/>
              </a:lnSpc>
              <a:buFont typeface="Wingdings" pitchFamily="2" charset="2"/>
              <a:buNone/>
            </a:pPr>
            <a:r>
              <a:rPr lang="en-US" altLang="zh-CN" b="1" dirty="0" smtClean="0">
                <a:cs typeface="Times New Roman" pitchFamily="18" charset="0"/>
              </a:rPr>
              <a:t>Trend curve</a:t>
            </a:r>
            <a:r>
              <a:rPr lang="en-US" altLang="zh-CN" dirty="0" smtClean="0">
                <a:cs typeface="Times New Roman" pitchFamily="18" charset="0"/>
              </a:rPr>
              <a:t>: It is used to display the trend curve of data.</a:t>
            </a:r>
            <a:endParaRPr lang="en-US" altLang="zh-CN" dirty="0">
              <a:cs typeface="Times New Roman" pitchFamily="18" charset="0"/>
            </a:endParaRPr>
          </a:p>
        </p:txBody>
      </p:sp>
      <p:sp>
        <p:nvSpPr>
          <p:cNvPr id="13" name="TextBox 12"/>
          <p:cNvSpPr txBox="1"/>
          <p:nvPr/>
        </p:nvSpPr>
        <p:spPr>
          <a:xfrm>
            <a:off x="1857356" y="2847848"/>
            <a:ext cx="6715172" cy="866904"/>
          </a:xfrm>
          <a:prstGeom prst="rect">
            <a:avLst/>
          </a:prstGeom>
          <a:noFill/>
        </p:spPr>
        <p:txBody>
          <a:bodyPr wrap="square" rtlCol="0">
            <a:spAutoFit/>
          </a:bodyPr>
          <a:lstStyle/>
          <a:p>
            <a:pPr indent="-342900">
              <a:lnSpc>
                <a:spcPct val="150000"/>
              </a:lnSpc>
            </a:pPr>
            <a:r>
              <a:rPr lang="en-US" altLang="zh-CN" b="1" dirty="0" smtClean="0">
                <a:cs typeface="Times New Roman" pitchFamily="18" charset="0"/>
              </a:rPr>
              <a:t>XY Plot</a:t>
            </a:r>
            <a:r>
              <a:rPr lang="en-US" altLang="zh-CN" dirty="0" smtClean="0">
                <a:cs typeface="Times New Roman" pitchFamily="18" charset="0"/>
              </a:rPr>
              <a:t>: It is used to display the curve of the relationship between two variables</a:t>
            </a:r>
          </a:p>
        </p:txBody>
      </p:sp>
      <p:sp>
        <p:nvSpPr>
          <p:cNvPr id="14" name="TextBox 13"/>
          <p:cNvSpPr txBox="1"/>
          <p:nvPr/>
        </p:nvSpPr>
        <p:spPr>
          <a:xfrm>
            <a:off x="1857356" y="4848112"/>
            <a:ext cx="6715172" cy="866904"/>
          </a:xfrm>
          <a:prstGeom prst="rect">
            <a:avLst/>
          </a:prstGeom>
          <a:noFill/>
        </p:spPr>
        <p:txBody>
          <a:bodyPr wrap="square" rtlCol="0">
            <a:spAutoFit/>
          </a:bodyPr>
          <a:lstStyle/>
          <a:p>
            <a:pPr>
              <a:lnSpc>
                <a:spcPct val="150000"/>
              </a:lnSpc>
            </a:pPr>
            <a:r>
              <a:rPr lang="en-US" altLang="zh-CN" b="1" dirty="0" smtClean="0"/>
              <a:t>Meter: </a:t>
            </a:r>
            <a:r>
              <a:rPr lang="en-US" altLang="zh-CN" dirty="0" smtClean="0"/>
              <a:t>Display the data of HMI/PLC registers in instrument chart.</a:t>
            </a:r>
          </a:p>
        </p:txBody>
      </p:sp>
      <p:sp>
        <p:nvSpPr>
          <p:cNvPr id="15" name="TextBox 14"/>
          <p:cNvSpPr txBox="1"/>
          <p:nvPr/>
        </p:nvSpPr>
        <p:spPr>
          <a:xfrm>
            <a:off x="1857356" y="3786190"/>
            <a:ext cx="6715172" cy="866904"/>
          </a:xfrm>
          <a:prstGeom prst="rect">
            <a:avLst/>
          </a:prstGeom>
          <a:noFill/>
        </p:spPr>
        <p:txBody>
          <a:bodyPr wrap="square" rtlCol="0">
            <a:spAutoFit/>
          </a:bodyPr>
          <a:lstStyle/>
          <a:p>
            <a:pPr indent="-342900">
              <a:lnSpc>
                <a:spcPct val="150000"/>
              </a:lnSpc>
            </a:pPr>
            <a:r>
              <a:rPr lang="en-US" altLang="zh-CN" b="1" dirty="0" smtClean="0"/>
              <a:t>Bar Picture: </a:t>
            </a:r>
            <a:r>
              <a:rPr lang="en-US" altLang="zh-CN" dirty="0" smtClean="0">
                <a:cs typeface="Times New Roman" pitchFamily="18" charset="0"/>
              </a:rPr>
              <a:t>Display percentage of actual value of HMI/PLC registers comparing to the set maximum/minimum value.</a:t>
            </a:r>
          </a:p>
        </p:txBody>
      </p:sp>
      <p:pic>
        <p:nvPicPr>
          <p:cNvPr id="16386" name="Picture 2"/>
          <p:cNvPicPr>
            <a:picLocks noChangeAspect="1" noChangeArrowheads="1"/>
          </p:cNvPicPr>
          <p:nvPr/>
        </p:nvPicPr>
        <p:blipFill>
          <a:blip r:embed="rId3"/>
          <a:srcRect/>
          <a:stretch>
            <a:fillRect/>
          </a:stretch>
        </p:blipFill>
        <p:spPr bwMode="auto">
          <a:xfrm>
            <a:off x="500034" y="857232"/>
            <a:ext cx="762000" cy="542925"/>
          </a:xfrm>
          <a:prstGeom prst="rect">
            <a:avLst/>
          </a:prstGeom>
          <a:noFill/>
          <a:ln w="9525">
            <a:noFill/>
            <a:miter lim="800000"/>
            <a:headEnd/>
            <a:tailEnd/>
          </a:ln>
          <a:effectLst/>
        </p:spPr>
      </p:pic>
      <p:pic>
        <p:nvPicPr>
          <p:cNvPr id="16387" name="Picture 3"/>
          <p:cNvPicPr>
            <a:picLocks noChangeAspect="1" noChangeArrowheads="1"/>
          </p:cNvPicPr>
          <p:nvPr/>
        </p:nvPicPr>
        <p:blipFill>
          <a:blip r:embed="rId4"/>
          <a:srcRect/>
          <a:stretch>
            <a:fillRect/>
          </a:stretch>
        </p:blipFill>
        <p:spPr bwMode="auto">
          <a:xfrm>
            <a:off x="500034" y="1709730"/>
            <a:ext cx="704850" cy="64770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5"/>
          <a:srcRect/>
          <a:stretch>
            <a:fillRect/>
          </a:stretch>
        </p:blipFill>
        <p:spPr bwMode="auto">
          <a:xfrm>
            <a:off x="500034" y="3000372"/>
            <a:ext cx="476250" cy="523875"/>
          </a:xfrm>
          <a:prstGeom prst="rect">
            <a:avLst/>
          </a:prstGeom>
          <a:noFill/>
          <a:ln w="9525">
            <a:noFill/>
            <a:miter lim="800000"/>
            <a:headEnd/>
            <a:tailEnd/>
          </a:ln>
          <a:effectLst/>
        </p:spPr>
      </p:pic>
      <p:pic>
        <p:nvPicPr>
          <p:cNvPr id="16389" name="Picture 5"/>
          <p:cNvPicPr>
            <a:picLocks noChangeAspect="1" noChangeArrowheads="1"/>
          </p:cNvPicPr>
          <p:nvPr/>
        </p:nvPicPr>
        <p:blipFill>
          <a:blip r:embed="rId6"/>
          <a:srcRect/>
          <a:stretch>
            <a:fillRect/>
          </a:stretch>
        </p:blipFill>
        <p:spPr bwMode="auto">
          <a:xfrm>
            <a:off x="500034" y="4010033"/>
            <a:ext cx="657225" cy="561975"/>
          </a:xfrm>
          <a:prstGeom prst="rect">
            <a:avLst/>
          </a:prstGeom>
          <a:noFill/>
          <a:ln w="9525">
            <a:noFill/>
            <a:miter lim="800000"/>
            <a:headEnd/>
            <a:tailEnd/>
          </a:ln>
          <a:effectLst/>
        </p:spPr>
      </p:pic>
      <p:pic>
        <p:nvPicPr>
          <p:cNvPr id="16390" name="Picture 6"/>
          <p:cNvPicPr>
            <a:picLocks noChangeAspect="1" noChangeArrowheads="1"/>
          </p:cNvPicPr>
          <p:nvPr/>
        </p:nvPicPr>
        <p:blipFill>
          <a:blip r:embed="rId7"/>
          <a:srcRect/>
          <a:stretch>
            <a:fillRect/>
          </a:stretch>
        </p:blipFill>
        <p:spPr bwMode="auto">
          <a:xfrm>
            <a:off x="500034" y="5038740"/>
            <a:ext cx="533400"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Event/Alarm Components</a:t>
            </a:r>
          </a:p>
        </p:txBody>
      </p:sp>
      <p:sp>
        <p:nvSpPr>
          <p:cNvPr id="7" name="TextBox 6"/>
          <p:cNvSpPr txBox="1"/>
          <p:nvPr/>
        </p:nvSpPr>
        <p:spPr>
          <a:xfrm>
            <a:off x="1857356" y="1804420"/>
            <a:ext cx="6715172" cy="1754326"/>
          </a:xfrm>
          <a:prstGeom prst="rect">
            <a:avLst/>
          </a:prstGeom>
          <a:noFill/>
        </p:spPr>
        <p:txBody>
          <a:bodyPr wrap="square" rtlCol="0">
            <a:spAutoFit/>
          </a:bodyPr>
          <a:lstStyle/>
          <a:p>
            <a:pPr indent="-342900">
              <a:lnSpc>
                <a:spcPct val="150000"/>
              </a:lnSpc>
              <a:buFont typeface="Wingdings" pitchFamily="2" charset="2"/>
              <a:buNone/>
            </a:pPr>
            <a:r>
              <a:rPr lang="en-US" altLang="zh-CN" b="1" dirty="0" smtClean="0">
                <a:cs typeface="Times New Roman" pitchFamily="18" charset="0"/>
              </a:rPr>
              <a:t>Alarm Display</a:t>
            </a:r>
            <a:r>
              <a:rPr lang="en-US" altLang="zh-CN" dirty="0" smtClean="0">
                <a:cs typeface="Times New Roman" pitchFamily="18" charset="0"/>
              </a:rPr>
              <a:t>:  It is only display the current triggering alarm </a:t>
            </a:r>
            <a:r>
              <a:rPr lang="en-US" altLang="zh-CN" dirty="0" err="1" smtClean="0">
                <a:cs typeface="Times New Roman" pitchFamily="18" charset="0"/>
              </a:rPr>
              <a:t>logined</a:t>
            </a:r>
            <a:r>
              <a:rPr lang="en-US" altLang="zh-CN" dirty="0" smtClean="0">
                <a:cs typeface="Times New Roman" pitchFamily="18" charset="0"/>
              </a:rPr>
              <a:t> in “Alarm Information List”.  Alarm information will be removed when alarm condition is cleared. Alarm information can’t be saved after power off.</a:t>
            </a:r>
            <a:endParaRPr lang="en-US" altLang="zh-CN" dirty="0">
              <a:cs typeface="Times New Roman" pitchFamily="18" charset="0"/>
            </a:endParaRPr>
          </a:p>
        </p:txBody>
      </p:sp>
      <p:sp>
        <p:nvSpPr>
          <p:cNvPr id="9" name="TextBox 8"/>
          <p:cNvSpPr txBox="1"/>
          <p:nvPr/>
        </p:nvSpPr>
        <p:spPr>
          <a:xfrm>
            <a:off x="1857356" y="785794"/>
            <a:ext cx="6715172" cy="866904"/>
          </a:xfrm>
          <a:prstGeom prst="rect">
            <a:avLst/>
          </a:prstGeom>
          <a:noFill/>
        </p:spPr>
        <p:txBody>
          <a:bodyPr wrap="square" rtlCol="0">
            <a:spAutoFit/>
          </a:bodyPr>
          <a:lstStyle/>
          <a:p>
            <a:pPr indent="-342900">
              <a:lnSpc>
                <a:spcPct val="150000"/>
              </a:lnSpc>
              <a:buFont typeface="Wingdings" pitchFamily="2" charset="2"/>
              <a:buNone/>
            </a:pPr>
            <a:r>
              <a:rPr lang="en-US" altLang="zh-CN" b="1" dirty="0" smtClean="0">
                <a:cs typeface="Times New Roman" pitchFamily="18" charset="0"/>
              </a:rPr>
              <a:t>Alarm Information</a:t>
            </a:r>
            <a:r>
              <a:rPr lang="en-US" altLang="zh-CN" dirty="0" smtClean="0"/>
              <a:t>: </a:t>
            </a:r>
            <a:r>
              <a:rPr lang="en-US" altLang="zh-CN" dirty="0" smtClean="0">
                <a:cs typeface="Times New Roman" pitchFamily="18" charset="0"/>
              </a:rPr>
              <a:t>It is used to login alarm information in HMI.</a:t>
            </a:r>
            <a:endParaRPr lang="en-US" altLang="zh-CN" dirty="0">
              <a:cs typeface="Times New Roman" pitchFamily="18" charset="0"/>
            </a:endParaRPr>
          </a:p>
        </p:txBody>
      </p:sp>
      <p:sp>
        <p:nvSpPr>
          <p:cNvPr id="13" name="TextBox 12"/>
          <p:cNvSpPr txBox="1"/>
          <p:nvPr/>
        </p:nvSpPr>
        <p:spPr>
          <a:xfrm>
            <a:off x="1857356" y="3733246"/>
            <a:ext cx="6715172" cy="1338828"/>
          </a:xfrm>
          <a:prstGeom prst="rect">
            <a:avLst/>
          </a:prstGeom>
          <a:noFill/>
        </p:spPr>
        <p:txBody>
          <a:bodyPr wrap="square" rtlCol="0">
            <a:spAutoFit/>
          </a:bodyPr>
          <a:lstStyle/>
          <a:p>
            <a:pPr indent="-342900">
              <a:lnSpc>
                <a:spcPct val="150000"/>
              </a:lnSpc>
              <a:buFont typeface="Wingdings" pitchFamily="2" charset="2"/>
              <a:buNone/>
            </a:pPr>
            <a:r>
              <a:rPr lang="en-US" altLang="zh-CN" b="1" dirty="0" smtClean="0">
                <a:cs typeface="Times New Roman" pitchFamily="18" charset="0"/>
              </a:rPr>
              <a:t>Alarm Bar</a:t>
            </a:r>
            <a:r>
              <a:rPr lang="en-US" altLang="zh-CN" dirty="0" smtClean="0"/>
              <a:t>: It </a:t>
            </a:r>
            <a:r>
              <a:rPr lang="en-US" altLang="zh-CN" dirty="0" smtClean="0">
                <a:cs typeface="Times New Roman" pitchFamily="18" charset="0"/>
              </a:rPr>
              <a:t>display and roll the current triggering alarm </a:t>
            </a:r>
            <a:r>
              <a:rPr lang="en-US" altLang="zh-CN" dirty="0" err="1" smtClean="0">
                <a:cs typeface="Times New Roman" pitchFamily="18" charset="0"/>
              </a:rPr>
              <a:t>logined</a:t>
            </a:r>
            <a:r>
              <a:rPr lang="en-US" altLang="zh-CN" dirty="0" smtClean="0">
                <a:cs typeface="Times New Roman" pitchFamily="18" charset="0"/>
              </a:rPr>
              <a:t> in “Alarm Information List”. It is similar to the advertisement in neon lamp.</a:t>
            </a:r>
            <a:endParaRPr lang="en-US" altLang="zh-CN" dirty="0">
              <a:cs typeface="Times New Roman" pitchFamily="18" charset="0"/>
            </a:endParaRPr>
          </a:p>
        </p:txBody>
      </p:sp>
      <p:pic>
        <p:nvPicPr>
          <p:cNvPr id="17410" name="Picture 2"/>
          <p:cNvPicPr>
            <a:picLocks noChangeAspect="1" noChangeArrowheads="1"/>
          </p:cNvPicPr>
          <p:nvPr/>
        </p:nvPicPr>
        <p:blipFill>
          <a:blip r:embed="rId3"/>
          <a:srcRect/>
          <a:stretch>
            <a:fillRect/>
          </a:stretch>
        </p:blipFill>
        <p:spPr bwMode="auto">
          <a:xfrm>
            <a:off x="480989" y="2000240"/>
            <a:ext cx="619125" cy="70485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4"/>
          <a:srcRect/>
          <a:stretch>
            <a:fillRect/>
          </a:stretch>
        </p:blipFill>
        <p:spPr bwMode="auto">
          <a:xfrm>
            <a:off x="480989" y="3929066"/>
            <a:ext cx="733425" cy="514350"/>
          </a:xfrm>
          <a:prstGeom prst="rect">
            <a:avLst/>
          </a:prstGeom>
          <a:noFill/>
          <a:ln w="9525">
            <a:noFill/>
            <a:miter lim="800000"/>
            <a:headEnd/>
            <a:tailEnd/>
          </a:ln>
          <a:effectLst/>
        </p:spPr>
      </p:pic>
      <p:pic>
        <p:nvPicPr>
          <p:cNvPr id="17412" name="Picture 4"/>
          <p:cNvPicPr>
            <a:picLocks noChangeAspect="1" noChangeArrowheads="1"/>
          </p:cNvPicPr>
          <p:nvPr/>
        </p:nvPicPr>
        <p:blipFill>
          <a:blip r:embed="rId5"/>
          <a:srcRect/>
          <a:stretch>
            <a:fillRect/>
          </a:stretch>
        </p:blipFill>
        <p:spPr bwMode="auto">
          <a:xfrm>
            <a:off x="480989" y="857232"/>
            <a:ext cx="714375" cy="63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905248" y="3058418"/>
            <a:ext cx="8192988" cy="521271"/>
          </a:xfrm>
        </p:spPr>
        <p:txBody>
          <a:bodyPr/>
          <a:lstStyle/>
          <a:p>
            <a:endParaRPr lang="zh-CN" altLang="en-US" smtClean="0"/>
          </a:p>
        </p:txBody>
      </p:sp>
      <p:pic>
        <p:nvPicPr>
          <p:cNvPr id="5" name="Picture 2" descr="红色块3"/>
          <p:cNvPicPr>
            <a:picLocks noGrp="1" noChangeAspect="1" noChangeArrowheads="1"/>
          </p:cNvPicPr>
          <p:nvPr>
            <p:ph idx="1"/>
          </p:nvPr>
        </p:nvPicPr>
        <p:blipFill>
          <a:blip r:embed="rId2" cstate="print"/>
          <a:stretch>
            <a:fillRect/>
          </a:stretch>
        </p:blipFill>
        <p:spPr>
          <a:xfrm>
            <a:off x="0" y="2571744"/>
            <a:ext cx="9144000" cy="1482076"/>
          </a:xfrm>
          <a:noFill/>
        </p:spPr>
      </p:pic>
      <p:sp>
        <p:nvSpPr>
          <p:cNvPr id="7" name="TextBox 6"/>
          <p:cNvSpPr txBox="1">
            <a:spLocks noChangeArrowheads="1"/>
          </p:cNvSpPr>
          <p:nvPr/>
        </p:nvSpPr>
        <p:spPr bwMode="auto">
          <a:xfrm>
            <a:off x="4429124" y="3038326"/>
            <a:ext cx="4500594" cy="557362"/>
          </a:xfrm>
          <a:prstGeom prst="rect">
            <a:avLst/>
          </a:prstGeom>
          <a:noFill/>
          <a:ln w="9525">
            <a:noFill/>
            <a:miter lim="800000"/>
            <a:headEnd/>
            <a:tailEnd/>
          </a:ln>
        </p:spPr>
        <p:txBody>
          <a:bodyPr wrap="square" lIns="64291" tIns="32146" rIns="64291" bIns="32146">
            <a:spAutoFit/>
          </a:bodyPr>
          <a:lstStyle/>
          <a:p>
            <a:pPr lvl="0"/>
            <a:r>
              <a:rPr lang="en-US" altLang="zh-CN" sz="3200" dirty="0" smtClean="0">
                <a:solidFill>
                  <a:schemeClr val="bg1"/>
                </a:solidFill>
                <a:latin typeface="宋体"/>
                <a:ea typeface="宋体"/>
                <a:cs typeface="Tahoma" pitchFamily="34" charset="0"/>
              </a:rPr>
              <a:t>Ⅰ. </a:t>
            </a:r>
            <a:r>
              <a:rPr lang="en-US" altLang="zh-CN" sz="3200" dirty="0" err="1" smtClean="0">
                <a:solidFill>
                  <a:schemeClr val="bg1"/>
                </a:solidFill>
                <a:latin typeface="Tahoma" pitchFamily="34" charset="0"/>
                <a:ea typeface="Tahoma" pitchFamily="34" charset="0"/>
                <a:cs typeface="Tahoma" pitchFamily="34" charset="0"/>
              </a:rPr>
              <a:t>Kinco</a:t>
            </a:r>
            <a:r>
              <a:rPr lang="en-US" altLang="zh-CN" sz="3200" dirty="0" smtClean="0">
                <a:solidFill>
                  <a:schemeClr val="bg1"/>
                </a:solidFill>
                <a:latin typeface="Tahoma" pitchFamily="34" charset="0"/>
                <a:ea typeface="Tahoma" pitchFamily="34" charset="0"/>
                <a:cs typeface="Tahoma" pitchFamily="34" charset="0"/>
              </a:rPr>
              <a:t> HMI Profile</a:t>
            </a:r>
            <a:endParaRPr lang="zh-CN" altLang="en-US" sz="3200" dirty="0" smtClean="0">
              <a:solidFill>
                <a:schemeClr val="bg1"/>
              </a:solidFill>
              <a:latin typeface="Tahoma" pitchFamily="34" charset="0"/>
              <a:cs typeface="Tahoma" pitchFamily="34" charset="0"/>
            </a:endParaRPr>
          </a:p>
        </p:txBody>
      </p:sp>
      <p:sp>
        <p:nvSpPr>
          <p:cNvPr id="6"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sym typeface="Arial" pitchFamily="34" charset="0"/>
            </a:endParaRPr>
          </a:p>
        </p:txBody>
      </p:sp>
      <p:graphicFrame>
        <p:nvGraphicFramePr>
          <p:cNvPr id="8"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DA251C"/>
                          </a:solidFill>
                          <a:effectLst/>
                          <a:latin typeface="微软雅黑" pitchFamily="34" charset="-122"/>
                          <a:ea typeface="微软雅黑" pitchFamily="34" charset="-122"/>
                          <a:sym typeface="微软雅黑" pitchFamily="34" charset="-122"/>
                        </a:rPr>
                        <a:t>      </a:t>
                      </a: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9" name="图片 8"/>
          <p:cNvPicPr>
            <a:picLocks noChangeAspect="1" noChangeArrowheads="1"/>
          </p:cNvPicPr>
          <p:nvPr/>
        </p:nvPicPr>
        <p:blipFill>
          <a:blip r:embed="rId3"/>
          <a:srcRect/>
          <a:stretch>
            <a:fillRect/>
          </a:stretch>
        </p:blipFill>
        <p:spPr bwMode="auto">
          <a:xfrm>
            <a:off x="7504113" y="188913"/>
            <a:ext cx="1604962" cy="360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Event/Alarm Components</a:t>
            </a:r>
          </a:p>
        </p:txBody>
      </p:sp>
      <p:sp>
        <p:nvSpPr>
          <p:cNvPr id="14" name="TextBox 13"/>
          <p:cNvSpPr txBox="1"/>
          <p:nvPr/>
        </p:nvSpPr>
        <p:spPr>
          <a:xfrm>
            <a:off x="1857356" y="1875858"/>
            <a:ext cx="6715172" cy="1338828"/>
          </a:xfrm>
          <a:prstGeom prst="rect">
            <a:avLst/>
          </a:prstGeom>
          <a:noFill/>
        </p:spPr>
        <p:txBody>
          <a:bodyPr wrap="square" rtlCol="0">
            <a:spAutoFit/>
          </a:bodyPr>
          <a:lstStyle/>
          <a:p>
            <a:pPr indent="-342900">
              <a:lnSpc>
                <a:spcPct val="150000"/>
              </a:lnSpc>
              <a:buFont typeface="Wingdings" pitchFamily="2" charset="2"/>
              <a:buNone/>
            </a:pPr>
            <a:r>
              <a:rPr lang="en-US" altLang="zh-CN" b="1" dirty="0" smtClean="0">
                <a:cs typeface="Times New Roman" pitchFamily="18" charset="0"/>
              </a:rPr>
              <a:t>Event Display</a:t>
            </a:r>
            <a:r>
              <a:rPr lang="en-US" altLang="zh-CN" dirty="0" smtClean="0"/>
              <a:t>:  It </a:t>
            </a:r>
            <a:r>
              <a:rPr lang="en-US" altLang="zh-CN" dirty="0" smtClean="0">
                <a:cs typeface="Times New Roman" pitchFamily="18" charset="0"/>
              </a:rPr>
              <a:t>display triggered and currently triggering  event . Event information can be saved in HMI internal memory, Pen drive or SD card.</a:t>
            </a:r>
            <a:endParaRPr lang="en-US" altLang="zh-CN" dirty="0" smtClean="0"/>
          </a:p>
        </p:txBody>
      </p:sp>
      <p:sp>
        <p:nvSpPr>
          <p:cNvPr id="15" name="TextBox 14"/>
          <p:cNvSpPr txBox="1"/>
          <p:nvPr/>
        </p:nvSpPr>
        <p:spPr>
          <a:xfrm>
            <a:off x="1857356" y="785794"/>
            <a:ext cx="6715172" cy="866904"/>
          </a:xfrm>
          <a:prstGeom prst="rect">
            <a:avLst/>
          </a:prstGeom>
          <a:noFill/>
        </p:spPr>
        <p:txBody>
          <a:bodyPr wrap="square" rtlCol="0">
            <a:spAutoFit/>
          </a:bodyPr>
          <a:lstStyle/>
          <a:p>
            <a:pPr indent="-342900">
              <a:lnSpc>
                <a:spcPct val="150000"/>
              </a:lnSpc>
              <a:buFont typeface="Wingdings" pitchFamily="2" charset="2"/>
              <a:buNone/>
            </a:pPr>
            <a:r>
              <a:rPr lang="en-US" altLang="zh-CN" b="1" dirty="0" smtClean="0">
                <a:cs typeface="Times New Roman" pitchFamily="18" charset="0"/>
              </a:rPr>
              <a:t>Event Information</a:t>
            </a:r>
            <a:r>
              <a:rPr lang="en-US" altLang="zh-CN" dirty="0" smtClean="0"/>
              <a:t>: </a:t>
            </a:r>
            <a:r>
              <a:rPr lang="en-US" altLang="zh-CN" dirty="0" smtClean="0">
                <a:cs typeface="Times New Roman" pitchFamily="18" charset="0"/>
              </a:rPr>
              <a:t>It is used to login event information in HMI.</a:t>
            </a:r>
            <a:endParaRPr lang="en-US" altLang="zh-CN" dirty="0">
              <a:cs typeface="Times New Roman" pitchFamily="18" charset="0"/>
            </a:endParaRPr>
          </a:p>
        </p:txBody>
      </p:sp>
      <p:sp>
        <p:nvSpPr>
          <p:cNvPr id="16" name="TextBox 15"/>
          <p:cNvSpPr txBox="1"/>
          <p:nvPr/>
        </p:nvSpPr>
        <p:spPr>
          <a:xfrm>
            <a:off x="1857356" y="3500438"/>
            <a:ext cx="6715172" cy="507831"/>
          </a:xfrm>
          <a:prstGeom prst="rect">
            <a:avLst/>
          </a:prstGeom>
          <a:noFill/>
        </p:spPr>
        <p:txBody>
          <a:bodyPr wrap="square" rtlCol="0">
            <a:spAutoFit/>
          </a:bodyPr>
          <a:lstStyle/>
          <a:p>
            <a:pPr>
              <a:lnSpc>
                <a:spcPct val="150000"/>
              </a:lnSpc>
            </a:pPr>
            <a:r>
              <a:rPr lang="en-US" altLang="zh-CN" b="1" dirty="0" smtClean="0">
                <a:cs typeface="Times New Roman" pitchFamily="18" charset="0"/>
              </a:rPr>
              <a:t>Event Bar</a:t>
            </a:r>
            <a:r>
              <a:rPr lang="en-US" altLang="zh-CN" dirty="0" smtClean="0"/>
              <a:t>: It is the same as Alarm Bar.</a:t>
            </a:r>
          </a:p>
        </p:txBody>
      </p:sp>
      <p:sp>
        <p:nvSpPr>
          <p:cNvPr id="17" name="TextBox 16"/>
          <p:cNvSpPr txBox="1"/>
          <p:nvPr/>
        </p:nvSpPr>
        <p:spPr>
          <a:xfrm>
            <a:off x="1857356" y="4519064"/>
            <a:ext cx="6715172" cy="1338828"/>
          </a:xfrm>
          <a:prstGeom prst="rect">
            <a:avLst/>
          </a:prstGeom>
          <a:noFill/>
        </p:spPr>
        <p:txBody>
          <a:bodyPr wrap="square" rtlCol="0">
            <a:spAutoFit/>
          </a:bodyPr>
          <a:lstStyle/>
          <a:p>
            <a:pPr indent="-342900">
              <a:lnSpc>
                <a:spcPct val="150000"/>
              </a:lnSpc>
              <a:buFont typeface="Wingdings" pitchFamily="2" charset="2"/>
              <a:buNone/>
            </a:pPr>
            <a:r>
              <a:rPr lang="en-US" altLang="zh-CN" b="1" dirty="0" smtClean="0">
                <a:cs typeface="Times New Roman" pitchFamily="18" charset="0"/>
              </a:rPr>
              <a:t>Historical Event Display</a:t>
            </a:r>
            <a:r>
              <a:rPr lang="en-US" altLang="zh-CN" dirty="0" smtClean="0">
                <a:cs typeface="Times New Roman" pitchFamily="18" charset="0"/>
              </a:rPr>
              <a:t>: It display the event information when event happen.  And the event have to be set to save in external memory. What’s more it support query function.</a:t>
            </a:r>
            <a:endParaRPr lang="en-US" altLang="zh-CN" dirty="0" smtClean="0"/>
          </a:p>
        </p:txBody>
      </p:sp>
      <p:pic>
        <p:nvPicPr>
          <p:cNvPr id="18434" name="Picture 2"/>
          <p:cNvPicPr>
            <a:picLocks noChangeAspect="1" noChangeArrowheads="1"/>
          </p:cNvPicPr>
          <p:nvPr/>
        </p:nvPicPr>
        <p:blipFill>
          <a:blip r:embed="rId3"/>
          <a:srcRect/>
          <a:stretch>
            <a:fillRect/>
          </a:stretch>
        </p:blipFill>
        <p:spPr bwMode="auto">
          <a:xfrm>
            <a:off x="509564" y="2071678"/>
            <a:ext cx="657225" cy="70485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a:stretch>
            <a:fillRect/>
          </a:stretch>
        </p:blipFill>
        <p:spPr bwMode="auto">
          <a:xfrm>
            <a:off x="509564" y="4643446"/>
            <a:ext cx="638175" cy="85725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5"/>
          <a:srcRect/>
          <a:stretch>
            <a:fillRect/>
          </a:stretch>
        </p:blipFill>
        <p:spPr bwMode="auto">
          <a:xfrm>
            <a:off x="509564" y="3643314"/>
            <a:ext cx="619125" cy="552450"/>
          </a:xfrm>
          <a:prstGeom prst="rect">
            <a:avLst/>
          </a:prstGeom>
          <a:noFill/>
          <a:ln w="9525">
            <a:noFill/>
            <a:miter lim="800000"/>
            <a:headEnd/>
            <a:tailEnd/>
          </a:ln>
          <a:effectLst/>
        </p:spPr>
      </p:pic>
      <p:pic>
        <p:nvPicPr>
          <p:cNvPr id="18437" name="Picture 5"/>
          <p:cNvPicPr>
            <a:picLocks noChangeAspect="1" noChangeArrowheads="1"/>
          </p:cNvPicPr>
          <p:nvPr/>
        </p:nvPicPr>
        <p:blipFill>
          <a:blip r:embed="rId6"/>
          <a:srcRect/>
          <a:stretch>
            <a:fillRect/>
          </a:stretch>
        </p:blipFill>
        <p:spPr bwMode="auto">
          <a:xfrm>
            <a:off x="509564" y="928670"/>
            <a:ext cx="704850" cy="63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646331"/>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Graphics Components</a:t>
            </a:r>
          </a:p>
        </p:txBody>
      </p:sp>
      <p:sp>
        <p:nvSpPr>
          <p:cNvPr id="16" name="Text Box 14"/>
          <p:cNvSpPr txBox="1">
            <a:spLocks noChangeArrowheads="1"/>
          </p:cNvSpPr>
          <p:nvPr/>
        </p:nvSpPr>
        <p:spPr bwMode="auto">
          <a:xfrm>
            <a:off x="1840110" y="785794"/>
            <a:ext cx="6660980" cy="923330"/>
          </a:xfrm>
          <a:prstGeom prst="rect">
            <a:avLst/>
          </a:prstGeom>
          <a:noFill/>
          <a:ln w="9525" algn="ctr">
            <a:noFill/>
            <a:miter lim="800000"/>
            <a:headEnd/>
            <a:tailEnd/>
          </a:ln>
        </p:spPr>
        <p:txBody>
          <a:bodyPr wrap="square">
            <a:spAutoFit/>
          </a:bodyPr>
          <a:lstStyle/>
          <a:p>
            <a:pPr indent="-342900">
              <a:lnSpc>
                <a:spcPct val="150000"/>
              </a:lnSpc>
            </a:pPr>
            <a:r>
              <a:rPr lang="en-US" altLang="zh-CN" b="1" dirty="0" smtClean="0">
                <a:cs typeface="Times New Roman" pitchFamily="18" charset="0"/>
              </a:rPr>
              <a:t>Import </a:t>
            </a:r>
            <a:r>
              <a:rPr lang="en-US" altLang="zh-CN" b="1" dirty="0">
                <a:cs typeface="Times New Roman" pitchFamily="18" charset="0"/>
              </a:rPr>
              <a:t>Graph </a:t>
            </a:r>
            <a:r>
              <a:rPr lang="en-US" altLang="zh-CN" b="1" dirty="0" smtClean="0">
                <a:cs typeface="Times New Roman" pitchFamily="18" charset="0"/>
              </a:rPr>
              <a:t>library</a:t>
            </a:r>
            <a:r>
              <a:rPr lang="en-US" altLang="zh-CN" dirty="0" smtClean="0">
                <a:cs typeface="Times New Roman" pitchFamily="18" charset="0"/>
              </a:rPr>
              <a:t>: It </a:t>
            </a:r>
            <a:r>
              <a:rPr lang="en-US" altLang="zh-CN" dirty="0">
                <a:cs typeface="Times New Roman" pitchFamily="18" charset="0"/>
              </a:rPr>
              <a:t>is used to import bitmap and vector graph library into HMI.</a:t>
            </a:r>
          </a:p>
        </p:txBody>
      </p:sp>
      <p:sp>
        <p:nvSpPr>
          <p:cNvPr id="17" name="Text Box 15"/>
          <p:cNvSpPr txBox="1">
            <a:spLocks noChangeArrowheads="1"/>
          </p:cNvSpPr>
          <p:nvPr/>
        </p:nvSpPr>
        <p:spPr bwMode="auto">
          <a:xfrm>
            <a:off x="1840110" y="1928802"/>
            <a:ext cx="6738442" cy="923330"/>
          </a:xfrm>
          <a:prstGeom prst="rect">
            <a:avLst/>
          </a:prstGeom>
          <a:noFill/>
          <a:ln w="9525" algn="ctr">
            <a:noFill/>
            <a:miter lim="800000"/>
            <a:headEnd/>
            <a:tailEnd/>
          </a:ln>
        </p:spPr>
        <p:txBody>
          <a:bodyPr wrap="square">
            <a:spAutoFit/>
          </a:bodyPr>
          <a:lstStyle/>
          <a:p>
            <a:pPr indent="-342900">
              <a:lnSpc>
                <a:spcPct val="150000"/>
              </a:lnSpc>
              <a:buFont typeface="Wingdings" pitchFamily="2" charset="2"/>
              <a:buNone/>
            </a:pPr>
            <a:r>
              <a:rPr lang="en-US" altLang="zh-CN" b="1" dirty="0">
                <a:solidFill>
                  <a:schemeClr val="tx1"/>
                </a:solidFill>
                <a:cs typeface="Times New Roman" pitchFamily="18" charset="0"/>
              </a:rPr>
              <a:t>New </a:t>
            </a:r>
            <a:r>
              <a:rPr lang="en-US" altLang="zh-CN" b="1" dirty="0" smtClean="0">
                <a:solidFill>
                  <a:schemeClr val="tx1"/>
                </a:solidFill>
                <a:cs typeface="Times New Roman" pitchFamily="18" charset="0"/>
              </a:rPr>
              <a:t>Graph</a:t>
            </a:r>
            <a:r>
              <a:rPr lang="en-US" altLang="zh-CN" dirty="0" smtClean="0">
                <a:solidFill>
                  <a:schemeClr val="tx1"/>
                </a:solidFill>
                <a:cs typeface="Times New Roman" pitchFamily="18" charset="0"/>
              </a:rPr>
              <a:t>: </a:t>
            </a:r>
            <a:r>
              <a:rPr lang="en-US" altLang="zh-CN" b="0" dirty="0" smtClean="0">
                <a:solidFill>
                  <a:schemeClr val="tx1"/>
                </a:solidFill>
                <a:cs typeface="Times New Roman" pitchFamily="18" charset="0"/>
              </a:rPr>
              <a:t>This </a:t>
            </a:r>
            <a:r>
              <a:rPr lang="en-US" altLang="zh-CN" b="0" dirty="0">
                <a:solidFill>
                  <a:schemeClr val="tx1"/>
                </a:solidFill>
                <a:cs typeface="Times New Roman" pitchFamily="18" charset="0"/>
              </a:rPr>
              <a:t>is used to create new bitmap and vector </a:t>
            </a:r>
            <a:r>
              <a:rPr lang="en-US" altLang="zh-CN" b="0" dirty="0" smtClean="0">
                <a:solidFill>
                  <a:schemeClr val="tx1"/>
                </a:solidFill>
                <a:cs typeface="Times New Roman" pitchFamily="18" charset="0"/>
              </a:rPr>
              <a:t>graph. And </a:t>
            </a:r>
            <a:r>
              <a:rPr lang="en-US" altLang="zh-CN" b="0" dirty="0">
                <a:solidFill>
                  <a:schemeClr val="tx1"/>
                </a:solidFill>
                <a:cs typeface="Times New Roman" pitchFamily="18" charset="0"/>
              </a:rPr>
              <a:t>make the graph </a:t>
            </a:r>
            <a:r>
              <a:rPr lang="en-US" altLang="zh-CN" b="0" dirty="0" smtClean="0">
                <a:solidFill>
                  <a:schemeClr val="tx1"/>
                </a:solidFill>
                <a:cs typeface="Times New Roman" pitchFamily="18" charset="0"/>
              </a:rPr>
              <a:t>by yourself.</a:t>
            </a:r>
            <a:endParaRPr lang="en-US" altLang="zh-CN" b="0" dirty="0">
              <a:solidFill>
                <a:schemeClr val="tx1"/>
              </a:solidFill>
              <a:cs typeface="Times New Roman" pitchFamily="18" charset="0"/>
            </a:endParaRPr>
          </a:p>
        </p:txBody>
      </p:sp>
      <p:sp>
        <p:nvSpPr>
          <p:cNvPr id="18" name="Text Box 16"/>
          <p:cNvSpPr txBox="1">
            <a:spLocks noChangeArrowheads="1"/>
          </p:cNvSpPr>
          <p:nvPr/>
        </p:nvSpPr>
        <p:spPr bwMode="auto">
          <a:xfrm>
            <a:off x="1840110" y="3071810"/>
            <a:ext cx="6553225" cy="507831"/>
          </a:xfrm>
          <a:prstGeom prst="rect">
            <a:avLst/>
          </a:prstGeom>
          <a:noFill/>
          <a:ln w="9525" algn="ctr">
            <a:noFill/>
            <a:miter lim="800000"/>
            <a:headEnd/>
            <a:tailEnd/>
          </a:ln>
        </p:spPr>
        <p:txBody>
          <a:bodyPr wrap="square">
            <a:spAutoFit/>
          </a:bodyPr>
          <a:lstStyle/>
          <a:p>
            <a:pPr indent="-342900">
              <a:lnSpc>
                <a:spcPct val="150000"/>
              </a:lnSpc>
              <a:buFont typeface="Wingdings" pitchFamily="2" charset="2"/>
              <a:buNone/>
            </a:pPr>
            <a:r>
              <a:rPr lang="en-US" altLang="zh-CN" b="1" dirty="0" smtClean="0">
                <a:cs typeface="Times New Roman" pitchFamily="18" charset="0"/>
              </a:rPr>
              <a:t>Bitmap</a:t>
            </a:r>
            <a:r>
              <a:rPr lang="en-US" altLang="zh-CN" dirty="0" smtClean="0">
                <a:cs typeface="Times New Roman" pitchFamily="18" charset="0"/>
              </a:rPr>
              <a:t>: It </a:t>
            </a:r>
            <a:r>
              <a:rPr lang="en-US" altLang="zh-CN" dirty="0">
                <a:cs typeface="Times New Roman" pitchFamily="18" charset="0"/>
              </a:rPr>
              <a:t>is used to display </a:t>
            </a:r>
            <a:r>
              <a:rPr lang="en-US" altLang="zh-CN" dirty="0" smtClean="0">
                <a:cs typeface="Times New Roman" pitchFamily="18" charset="0"/>
              </a:rPr>
              <a:t>bitmap picture.</a:t>
            </a:r>
            <a:endParaRPr lang="en-US" altLang="zh-CN" dirty="0">
              <a:cs typeface="Times New Roman" pitchFamily="18" charset="0"/>
            </a:endParaRPr>
          </a:p>
        </p:txBody>
      </p:sp>
      <p:sp>
        <p:nvSpPr>
          <p:cNvPr id="19" name="Text Box 17"/>
          <p:cNvSpPr txBox="1">
            <a:spLocks noChangeArrowheads="1"/>
          </p:cNvSpPr>
          <p:nvPr/>
        </p:nvSpPr>
        <p:spPr bwMode="auto">
          <a:xfrm>
            <a:off x="1840110" y="4207053"/>
            <a:ext cx="6689816" cy="507831"/>
          </a:xfrm>
          <a:prstGeom prst="rect">
            <a:avLst/>
          </a:prstGeom>
          <a:noFill/>
          <a:ln w="9525" algn="ctr">
            <a:noFill/>
            <a:miter lim="800000"/>
            <a:headEnd/>
            <a:tailEnd/>
          </a:ln>
        </p:spPr>
        <p:txBody>
          <a:bodyPr wrap="square">
            <a:spAutoFit/>
          </a:bodyPr>
          <a:lstStyle/>
          <a:p>
            <a:pPr marL="342900" indent="-342900">
              <a:lnSpc>
                <a:spcPct val="150000"/>
              </a:lnSpc>
              <a:buFont typeface="Wingdings" pitchFamily="2" charset="2"/>
              <a:buNone/>
            </a:pPr>
            <a:r>
              <a:rPr lang="en-US" altLang="zh-CN" b="1" dirty="0">
                <a:solidFill>
                  <a:schemeClr val="tx1"/>
                </a:solidFill>
                <a:cs typeface="Times New Roman" pitchFamily="18" charset="0"/>
              </a:rPr>
              <a:t>Vector </a:t>
            </a:r>
            <a:r>
              <a:rPr lang="en-US" altLang="zh-CN" b="1" dirty="0" smtClean="0">
                <a:solidFill>
                  <a:schemeClr val="tx1"/>
                </a:solidFill>
                <a:cs typeface="Times New Roman" pitchFamily="18" charset="0"/>
              </a:rPr>
              <a:t>Graph</a:t>
            </a:r>
            <a:r>
              <a:rPr lang="en-US" altLang="zh-CN" dirty="0" smtClean="0">
                <a:solidFill>
                  <a:schemeClr val="tx1"/>
                </a:solidFill>
                <a:cs typeface="Times New Roman" pitchFamily="18" charset="0"/>
              </a:rPr>
              <a:t>: It</a:t>
            </a:r>
            <a:r>
              <a:rPr lang="en-US" altLang="zh-CN" b="0" dirty="0" smtClean="0">
                <a:solidFill>
                  <a:schemeClr val="tx1"/>
                </a:solidFill>
                <a:cs typeface="Times New Roman" pitchFamily="18" charset="0"/>
              </a:rPr>
              <a:t> </a:t>
            </a:r>
            <a:r>
              <a:rPr lang="en-US" altLang="zh-CN" b="0" dirty="0">
                <a:solidFill>
                  <a:schemeClr val="tx1"/>
                </a:solidFill>
                <a:cs typeface="Times New Roman" pitchFamily="18" charset="0"/>
              </a:rPr>
              <a:t>is used to display </a:t>
            </a:r>
            <a:r>
              <a:rPr lang="en-US" altLang="zh-CN" b="0" dirty="0" smtClean="0">
                <a:solidFill>
                  <a:schemeClr val="tx1"/>
                </a:solidFill>
                <a:cs typeface="Times New Roman" pitchFamily="18" charset="0"/>
              </a:rPr>
              <a:t>vector picture.</a:t>
            </a:r>
            <a:endParaRPr lang="en-US" altLang="zh-CN" b="0" dirty="0">
              <a:solidFill>
                <a:schemeClr val="tx1"/>
              </a:solidFill>
              <a:cs typeface="Times New Roman" pitchFamily="18" charset="0"/>
            </a:endParaRPr>
          </a:p>
        </p:txBody>
      </p:sp>
      <p:pic>
        <p:nvPicPr>
          <p:cNvPr id="19458" name="Picture 2"/>
          <p:cNvPicPr>
            <a:picLocks noChangeAspect="1" noChangeArrowheads="1"/>
          </p:cNvPicPr>
          <p:nvPr/>
        </p:nvPicPr>
        <p:blipFill>
          <a:blip r:embed="rId3"/>
          <a:srcRect/>
          <a:stretch>
            <a:fillRect/>
          </a:stretch>
        </p:blipFill>
        <p:spPr bwMode="auto">
          <a:xfrm>
            <a:off x="500033" y="928670"/>
            <a:ext cx="710620" cy="500066"/>
          </a:xfrm>
          <a:prstGeom prst="rect">
            <a:avLst/>
          </a:prstGeom>
          <a:noFill/>
          <a:ln w="9525">
            <a:noFill/>
            <a:miter lim="800000"/>
            <a:headEnd/>
            <a:tailEnd/>
          </a:ln>
          <a:effectLst/>
        </p:spPr>
      </p:pic>
      <p:pic>
        <p:nvPicPr>
          <p:cNvPr id="19459" name="Picture 3"/>
          <p:cNvPicPr>
            <a:picLocks noChangeAspect="1" noChangeArrowheads="1"/>
          </p:cNvPicPr>
          <p:nvPr/>
        </p:nvPicPr>
        <p:blipFill>
          <a:blip r:embed="rId4"/>
          <a:srcRect/>
          <a:stretch>
            <a:fillRect/>
          </a:stretch>
        </p:blipFill>
        <p:spPr bwMode="auto">
          <a:xfrm>
            <a:off x="500033" y="2000240"/>
            <a:ext cx="625933" cy="571504"/>
          </a:xfrm>
          <a:prstGeom prst="rect">
            <a:avLst/>
          </a:prstGeom>
          <a:noFill/>
          <a:ln w="9525">
            <a:noFill/>
            <a:miter lim="800000"/>
            <a:headEnd/>
            <a:tailEnd/>
          </a:ln>
          <a:effectLst/>
        </p:spPr>
      </p:pic>
      <p:pic>
        <p:nvPicPr>
          <p:cNvPr id="19460" name="Picture 4"/>
          <p:cNvPicPr>
            <a:picLocks noChangeAspect="1" noChangeArrowheads="1"/>
          </p:cNvPicPr>
          <p:nvPr/>
        </p:nvPicPr>
        <p:blipFill>
          <a:blip r:embed="rId5"/>
          <a:srcRect/>
          <a:stretch>
            <a:fillRect/>
          </a:stretch>
        </p:blipFill>
        <p:spPr bwMode="auto">
          <a:xfrm>
            <a:off x="500033" y="3214686"/>
            <a:ext cx="609600" cy="552450"/>
          </a:xfrm>
          <a:prstGeom prst="rect">
            <a:avLst/>
          </a:prstGeom>
          <a:noFill/>
          <a:ln w="9525">
            <a:noFill/>
            <a:miter lim="800000"/>
            <a:headEnd/>
            <a:tailEnd/>
          </a:ln>
          <a:effectLst/>
        </p:spPr>
      </p:pic>
      <p:pic>
        <p:nvPicPr>
          <p:cNvPr id="19461" name="Picture 5"/>
          <p:cNvPicPr>
            <a:picLocks noChangeAspect="1" noChangeArrowheads="1"/>
          </p:cNvPicPr>
          <p:nvPr/>
        </p:nvPicPr>
        <p:blipFill>
          <a:blip r:embed="rId6"/>
          <a:srcRect/>
          <a:stretch>
            <a:fillRect/>
          </a:stretch>
        </p:blipFill>
        <p:spPr bwMode="auto">
          <a:xfrm>
            <a:off x="500033" y="4357694"/>
            <a:ext cx="552450" cy="657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646331"/>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Data Transfer Components</a:t>
            </a:r>
          </a:p>
        </p:txBody>
      </p:sp>
      <p:sp>
        <p:nvSpPr>
          <p:cNvPr id="16" name="Text Box 15"/>
          <p:cNvSpPr txBox="1">
            <a:spLocks noChangeArrowheads="1"/>
          </p:cNvSpPr>
          <p:nvPr/>
        </p:nvSpPr>
        <p:spPr bwMode="auto">
          <a:xfrm>
            <a:off x="1857356" y="785794"/>
            <a:ext cx="6643734" cy="1754326"/>
          </a:xfrm>
          <a:prstGeom prst="rect">
            <a:avLst/>
          </a:prstGeom>
          <a:noFill/>
          <a:ln w="9525" algn="ctr">
            <a:noFill/>
            <a:miter lim="800000"/>
            <a:headEnd/>
            <a:tailEnd/>
          </a:ln>
        </p:spPr>
        <p:txBody>
          <a:bodyPr wrap="square">
            <a:spAutoFit/>
          </a:bodyPr>
          <a:lstStyle/>
          <a:p>
            <a:pPr indent="-342900">
              <a:lnSpc>
                <a:spcPct val="150000"/>
              </a:lnSpc>
              <a:buFont typeface="Wingdings" pitchFamily="2" charset="2"/>
              <a:buNone/>
            </a:pPr>
            <a:r>
              <a:rPr lang="en-US" altLang="zh-CN" b="1" dirty="0">
                <a:solidFill>
                  <a:schemeClr val="tx1"/>
                </a:solidFill>
                <a:cs typeface="Times New Roman" pitchFamily="18" charset="0"/>
              </a:rPr>
              <a:t>Recipe </a:t>
            </a:r>
            <a:r>
              <a:rPr lang="en-US" altLang="zh-CN" b="1" dirty="0" smtClean="0">
                <a:solidFill>
                  <a:schemeClr val="tx1"/>
                </a:solidFill>
                <a:cs typeface="Times New Roman" pitchFamily="18" charset="0"/>
              </a:rPr>
              <a:t>Data</a:t>
            </a:r>
            <a:r>
              <a:rPr lang="en-US" altLang="zh-CN" dirty="0" smtClean="0">
                <a:cs typeface="Times New Roman" pitchFamily="18" charset="0"/>
              </a:rPr>
              <a:t>: Recipe Data component is used to transmit HMI data that stored after power off to specified PLC/HMI registers, or transmit data in PLC/HMI to HMI registers so as to be stored after power off.  </a:t>
            </a:r>
            <a:endParaRPr lang="en-US" altLang="zh-CN" b="0" dirty="0">
              <a:solidFill>
                <a:schemeClr val="tx1"/>
              </a:solidFill>
              <a:cs typeface="Times New Roman" pitchFamily="18" charset="0"/>
            </a:endParaRPr>
          </a:p>
        </p:txBody>
      </p:sp>
      <p:sp>
        <p:nvSpPr>
          <p:cNvPr id="17" name="Text Box 16"/>
          <p:cNvSpPr txBox="1">
            <a:spLocks noChangeArrowheads="1"/>
          </p:cNvSpPr>
          <p:nvPr/>
        </p:nvSpPr>
        <p:spPr bwMode="auto">
          <a:xfrm>
            <a:off x="1870516" y="2571744"/>
            <a:ext cx="6702012" cy="1338828"/>
          </a:xfrm>
          <a:prstGeom prst="rect">
            <a:avLst/>
          </a:prstGeom>
          <a:noFill/>
          <a:ln w="9525" algn="ctr">
            <a:noFill/>
            <a:miter lim="800000"/>
            <a:headEnd/>
            <a:tailEnd/>
          </a:ln>
        </p:spPr>
        <p:txBody>
          <a:bodyPr wrap="square">
            <a:spAutoFit/>
          </a:bodyPr>
          <a:lstStyle/>
          <a:p>
            <a:pPr indent="-342900">
              <a:lnSpc>
                <a:spcPct val="150000"/>
              </a:lnSpc>
            </a:pPr>
            <a:r>
              <a:rPr lang="en-US" altLang="zh-CN" b="1" dirty="0">
                <a:cs typeface="Times New Roman" pitchFamily="18" charset="0"/>
              </a:rPr>
              <a:t>Data </a:t>
            </a:r>
            <a:r>
              <a:rPr lang="en-US" altLang="zh-CN" b="1" dirty="0" smtClean="0">
                <a:cs typeface="Times New Roman" pitchFamily="18" charset="0"/>
              </a:rPr>
              <a:t>Transmission</a:t>
            </a:r>
            <a:r>
              <a:rPr lang="en-US" altLang="zh-CN" dirty="0" smtClean="0">
                <a:cs typeface="Times New Roman" pitchFamily="18" charset="0"/>
              </a:rPr>
              <a:t>: It </a:t>
            </a:r>
            <a:r>
              <a:rPr lang="en-US" altLang="zh-CN" dirty="0">
                <a:cs typeface="Times New Roman" pitchFamily="18" charset="0"/>
              </a:rPr>
              <a:t>is used to transfer data from </a:t>
            </a:r>
            <a:r>
              <a:rPr lang="en-US" altLang="zh-CN" dirty="0" smtClean="0">
                <a:cs typeface="Times New Roman" pitchFamily="18" charset="0"/>
              </a:rPr>
              <a:t>specified registers </a:t>
            </a:r>
            <a:r>
              <a:rPr lang="en-US" altLang="zh-CN" dirty="0">
                <a:cs typeface="Times New Roman" pitchFamily="18" charset="0"/>
              </a:rPr>
              <a:t>to </a:t>
            </a:r>
            <a:r>
              <a:rPr lang="en-US" altLang="zh-CN" dirty="0" smtClean="0">
                <a:cs typeface="Times New Roman" pitchFamily="18" charset="0"/>
              </a:rPr>
              <a:t>other registers. It </a:t>
            </a:r>
            <a:r>
              <a:rPr lang="en-US" altLang="zh-CN" dirty="0">
                <a:cs typeface="Times New Roman" pitchFamily="18" charset="0"/>
              </a:rPr>
              <a:t>can transfer </a:t>
            </a:r>
            <a:r>
              <a:rPr lang="en-US" altLang="zh-CN" dirty="0" smtClean="0">
                <a:cs typeface="Times New Roman" pitchFamily="18" charset="0"/>
              </a:rPr>
              <a:t>values of 32767 </a:t>
            </a:r>
            <a:r>
              <a:rPr lang="en-US" altLang="zh-CN" dirty="0">
                <a:cs typeface="Times New Roman" pitchFamily="18" charset="0"/>
              </a:rPr>
              <a:t>registers at one time.</a:t>
            </a:r>
          </a:p>
        </p:txBody>
      </p:sp>
      <p:sp>
        <p:nvSpPr>
          <p:cNvPr id="18" name="Text Box 17"/>
          <p:cNvSpPr txBox="1">
            <a:spLocks noChangeArrowheads="1"/>
          </p:cNvSpPr>
          <p:nvPr/>
        </p:nvSpPr>
        <p:spPr bwMode="auto">
          <a:xfrm>
            <a:off x="1870516" y="3929066"/>
            <a:ext cx="6702012" cy="1338828"/>
          </a:xfrm>
          <a:prstGeom prst="rect">
            <a:avLst/>
          </a:prstGeom>
          <a:noFill/>
          <a:ln w="9525" algn="ctr">
            <a:noFill/>
            <a:miter lim="800000"/>
            <a:headEnd/>
            <a:tailEnd/>
          </a:ln>
        </p:spPr>
        <p:txBody>
          <a:bodyPr wrap="square">
            <a:spAutoFit/>
          </a:bodyPr>
          <a:lstStyle/>
          <a:p>
            <a:pPr indent="-342900">
              <a:lnSpc>
                <a:spcPct val="150000"/>
              </a:lnSpc>
              <a:buFont typeface="Wingdings" pitchFamily="2" charset="2"/>
              <a:buNone/>
            </a:pPr>
            <a:r>
              <a:rPr lang="en-US" altLang="zh-CN" b="1" dirty="0" smtClean="0">
                <a:cs typeface="Times New Roman" pitchFamily="18" charset="0"/>
              </a:rPr>
              <a:t>Timer</a:t>
            </a:r>
            <a:r>
              <a:rPr lang="en-US" altLang="zh-CN" dirty="0" smtClean="0">
                <a:cs typeface="Times New Roman" pitchFamily="18" charset="0"/>
              </a:rPr>
              <a:t>: Timer is very useful for circular process. Timer could be used to execute macro, transfer data, and set values to assigned registers. </a:t>
            </a:r>
            <a:endParaRPr lang="en-US" altLang="zh-CN" dirty="0">
              <a:cs typeface="Times New Roman" pitchFamily="18" charset="0"/>
            </a:endParaRPr>
          </a:p>
        </p:txBody>
      </p:sp>
      <p:pic>
        <p:nvPicPr>
          <p:cNvPr id="20482" name="Picture 2"/>
          <p:cNvPicPr>
            <a:picLocks noChangeAspect="1" noChangeArrowheads="1"/>
          </p:cNvPicPr>
          <p:nvPr/>
        </p:nvPicPr>
        <p:blipFill>
          <a:blip r:embed="rId3"/>
          <a:srcRect/>
          <a:stretch>
            <a:fillRect/>
          </a:stretch>
        </p:blipFill>
        <p:spPr bwMode="auto">
          <a:xfrm>
            <a:off x="500034" y="2786058"/>
            <a:ext cx="676275" cy="647700"/>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a:srcRect/>
          <a:stretch>
            <a:fillRect/>
          </a:stretch>
        </p:blipFill>
        <p:spPr bwMode="auto">
          <a:xfrm>
            <a:off x="500034" y="4071942"/>
            <a:ext cx="533400" cy="523875"/>
          </a:xfrm>
          <a:prstGeom prst="rect">
            <a:avLst/>
          </a:prstGeom>
          <a:noFill/>
          <a:ln w="9525">
            <a:noFill/>
            <a:miter lim="800000"/>
            <a:headEnd/>
            <a:tailEnd/>
          </a:ln>
          <a:effectLst/>
        </p:spPr>
      </p:pic>
      <p:pic>
        <p:nvPicPr>
          <p:cNvPr id="20484" name="Picture 4"/>
          <p:cNvPicPr>
            <a:picLocks noChangeAspect="1" noChangeArrowheads="1"/>
          </p:cNvPicPr>
          <p:nvPr/>
        </p:nvPicPr>
        <p:blipFill>
          <a:blip r:embed="rId5"/>
          <a:srcRect/>
          <a:stretch>
            <a:fillRect/>
          </a:stretch>
        </p:blipFill>
        <p:spPr bwMode="auto">
          <a:xfrm>
            <a:off x="500034" y="928670"/>
            <a:ext cx="790575" cy="476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Window Components</a:t>
            </a:r>
          </a:p>
        </p:txBody>
      </p:sp>
      <p:sp>
        <p:nvSpPr>
          <p:cNvPr id="9" name="Text Box 13"/>
          <p:cNvSpPr txBox="1">
            <a:spLocks noChangeArrowheads="1"/>
          </p:cNvSpPr>
          <p:nvPr/>
        </p:nvSpPr>
        <p:spPr bwMode="auto">
          <a:xfrm>
            <a:off x="1857356" y="785794"/>
            <a:ext cx="6572296" cy="1754326"/>
          </a:xfrm>
          <a:prstGeom prst="rect">
            <a:avLst/>
          </a:prstGeom>
          <a:noFill/>
          <a:ln w="9525" algn="ctr">
            <a:noFill/>
            <a:miter lim="800000"/>
            <a:headEnd/>
            <a:tailEnd/>
          </a:ln>
        </p:spPr>
        <p:txBody>
          <a:bodyPr wrap="square">
            <a:spAutoFit/>
          </a:bodyPr>
          <a:lstStyle/>
          <a:p>
            <a:pPr indent="-342900">
              <a:lnSpc>
                <a:spcPct val="150000"/>
              </a:lnSpc>
              <a:buFont typeface="Wingdings" pitchFamily="2" charset="2"/>
              <a:buNone/>
            </a:pPr>
            <a:r>
              <a:rPr lang="en-US" altLang="zh-CN" b="1" dirty="0">
                <a:solidFill>
                  <a:schemeClr val="tx1"/>
                </a:solidFill>
                <a:cs typeface="Times New Roman" pitchFamily="18" charset="0"/>
              </a:rPr>
              <a:t>Direct </a:t>
            </a:r>
            <a:r>
              <a:rPr lang="en-US" altLang="zh-CN" b="1" dirty="0" smtClean="0">
                <a:solidFill>
                  <a:schemeClr val="tx1"/>
                </a:solidFill>
                <a:cs typeface="Times New Roman" pitchFamily="18" charset="0"/>
              </a:rPr>
              <a:t>Window</a:t>
            </a:r>
            <a:r>
              <a:rPr lang="en-US" altLang="zh-CN" dirty="0" smtClean="0">
                <a:solidFill>
                  <a:schemeClr val="tx1"/>
                </a:solidFill>
                <a:cs typeface="Times New Roman" pitchFamily="18" charset="0"/>
              </a:rPr>
              <a:t>: It </a:t>
            </a:r>
            <a:r>
              <a:rPr lang="en-US" altLang="zh-CN" dirty="0" smtClean="0">
                <a:cs typeface="Times New Roman" pitchFamily="18" charset="0"/>
              </a:rPr>
              <a:t>is to use a bit state register as a alarm to control the popup window. The pop up window is decided by the Direct window size. </a:t>
            </a:r>
            <a:r>
              <a:rPr lang="en-US" altLang="zh-CN" b="0" dirty="0" smtClean="0">
                <a:solidFill>
                  <a:schemeClr val="tx1"/>
                </a:solidFill>
                <a:cs typeface="Times New Roman" pitchFamily="18" charset="0"/>
              </a:rPr>
              <a:t>One direct window </a:t>
            </a:r>
            <a:r>
              <a:rPr lang="en-US" altLang="zh-CN" b="0" dirty="0">
                <a:solidFill>
                  <a:schemeClr val="tx1"/>
                </a:solidFill>
                <a:cs typeface="Times New Roman" pitchFamily="18" charset="0"/>
              </a:rPr>
              <a:t>can only popup a constant window.</a:t>
            </a:r>
          </a:p>
        </p:txBody>
      </p:sp>
      <p:sp>
        <p:nvSpPr>
          <p:cNvPr id="13" name="Text Box 14"/>
          <p:cNvSpPr txBox="1">
            <a:spLocks noChangeArrowheads="1"/>
          </p:cNvSpPr>
          <p:nvPr/>
        </p:nvSpPr>
        <p:spPr bwMode="auto">
          <a:xfrm>
            <a:off x="1870632" y="2537294"/>
            <a:ext cx="6630458" cy="1754326"/>
          </a:xfrm>
          <a:prstGeom prst="rect">
            <a:avLst/>
          </a:prstGeom>
          <a:noFill/>
          <a:ln w="9525" algn="ctr">
            <a:noFill/>
            <a:miter lim="800000"/>
            <a:headEnd/>
            <a:tailEnd/>
          </a:ln>
        </p:spPr>
        <p:txBody>
          <a:bodyPr wrap="square">
            <a:spAutoFit/>
          </a:bodyPr>
          <a:lstStyle/>
          <a:p>
            <a:pPr indent="-342900">
              <a:lnSpc>
                <a:spcPct val="150000"/>
              </a:lnSpc>
            </a:pPr>
            <a:r>
              <a:rPr lang="en-US" altLang="zh-CN" b="1" dirty="0">
                <a:cs typeface="Times New Roman" pitchFamily="18" charset="0"/>
              </a:rPr>
              <a:t>Indirect </a:t>
            </a:r>
            <a:r>
              <a:rPr lang="en-US" altLang="zh-CN" b="1" dirty="0" smtClean="0">
                <a:cs typeface="Times New Roman" pitchFamily="18" charset="0"/>
              </a:rPr>
              <a:t>Window</a:t>
            </a:r>
            <a:r>
              <a:rPr lang="en-US" altLang="zh-CN" dirty="0" smtClean="0">
                <a:cs typeface="Times New Roman" pitchFamily="18" charset="0"/>
              </a:rPr>
              <a:t>: It </a:t>
            </a:r>
            <a:r>
              <a:rPr lang="en-US" altLang="zh-CN" dirty="0">
                <a:cs typeface="Times New Roman" pitchFamily="18" charset="0"/>
              </a:rPr>
              <a:t>is similar to direct window</a:t>
            </a:r>
            <a:r>
              <a:rPr lang="en-US" altLang="zh-CN" dirty="0" smtClean="0">
                <a:cs typeface="Times New Roman" pitchFamily="18" charset="0"/>
              </a:rPr>
              <a:t>. But </a:t>
            </a:r>
            <a:r>
              <a:rPr lang="en-US" altLang="zh-CN" dirty="0">
                <a:cs typeface="Times New Roman" pitchFamily="18" charset="0"/>
              </a:rPr>
              <a:t>it is control by a data register. </a:t>
            </a:r>
            <a:r>
              <a:rPr lang="en-US" altLang="zh-CN" dirty="0" smtClean="0">
                <a:cs typeface="Times New Roman" pitchFamily="18" charset="0"/>
              </a:rPr>
              <a:t> Input window’s number to pop up the assigned window. The pop up window is decided by the Direct window size. </a:t>
            </a:r>
            <a:endParaRPr lang="en-US" altLang="zh-CN" dirty="0">
              <a:cs typeface="Times New Roman" pitchFamily="18" charset="0"/>
            </a:endParaRPr>
          </a:p>
        </p:txBody>
      </p:sp>
      <p:sp>
        <p:nvSpPr>
          <p:cNvPr id="14" name="Text Box 15"/>
          <p:cNvSpPr txBox="1">
            <a:spLocks noChangeArrowheads="1"/>
          </p:cNvSpPr>
          <p:nvPr/>
        </p:nvSpPr>
        <p:spPr bwMode="auto">
          <a:xfrm>
            <a:off x="1883908" y="4376188"/>
            <a:ext cx="6688620" cy="1338828"/>
          </a:xfrm>
          <a:prstGeom prst="rect">
            <a:avLst/>
          </a:prstGeom>
          <a:noFill/>
          <a:ln w="9525" algn="ctr">
            <a:noFill/>
            <a:miter lim="800000"/>
            <a:headEnd/>
            <a:tailEnd/>
          </a:ln>
        </p:spPr>
        <p:txBody>
          <a:bodyPr wrap="square">
            <a:spAutoFit/>
          </a:bodyPr>
          <a:lstStyle/>
          <a:p>
            <a:pPr indent="-342900">
              <a:lnSpc>
                <a:spcPct val="150000"/>
              </a:lnSpc>
              <a:buFont typeface="Wingdings" pitchFamily="2" charset="2"/>
              <a:buNone/>
            </a:pPr>
            <a:r>
              <a:rPr lang="en-US" altLang="zh-CN" b="1" dirty="0">
                <a:cs typeface="Times New Roman" pitchFamily="18" charset="0"/>
              </a:rPr>
              <a:t>Function </a:t>
            </a:r>
            <a:r>
              <a:rPr lang="en-US" altLang="zh-CN" b="1" dirty="0" smtClean="0">
                <a:cs typeface="Times New Roman" pitchFamily="18" charset="0"/>
              </a:rPr>
              <a:t>Key</a:t>
            </a:r>
            <a:r>
              <a:rPr lang="en-US" altLang="zh-CN" dirty="0" smtClean="0">
                <a:cs typeface="Times New Roman" pitchFamily="18" charset="0"/>
              </a:rPr>
              <a:t>: It </a:t>
            </a:r>
            <a:r>
              <a:rPr lang="en-US" altLang="zh-CN" dirty="0">
                <a:cs typeface="Times New Roman" pitchFamily="18" charset="0"/>
              </a:rPr>
              <a:t>is used to popup </a:t>
            </a:r>
            <a:r>
              <a:rPr lang="en-US" altLang="zh-CN" dirty="0" smtClean="0">
                <a:cs typeface="Times New Roman" pitchFamily="18" charset="0"/>
              </a:rPr>
              <a:t>basic </a:t>
            </a:r>
            <a:r>
              <a:rPr lang="en-US" altLang="zh-CN" dirty="0">
                <a:cs typeface="Times New Roman" pitchFamily="18" charset="0"/>
              </a:rPr>
              <a:t>window by manual</a:t>
            </a:r>
            <a:r>
              <a:rPr lang="en-US" altLang="zh-CN" dirty="0" smtClean="0">
                <a:cs typeface="Times New Roman" pitchFamily="18" charset="0"/>
              </a:rPr>
              <a:t>. It </a:t>
            </a:r>
            <a:r>
              <a:rPr lang="en-US" altLang="zh-CN" dirty="0">
                <a:cs typeface="Times New Roman" pitchFamily="18" charset="0"/>
              </a:rPr>
              <a:t>need to </a:t>
            </a:r>
            <a:r>
              <a:rPr lang="en-US" altLang="zh-CN" dirty="0" smtClean="0">
                <a:cs typeface="Times New Roman" pitchFamily="18" charset="0"/>
              </a:rPr>
              <a:t>push the button </a:t>
            </a:r>
            <a:r>
              <a:rPr lang="en-US" altLang="zh-CN" dirty="0">
                <a:cs typeface="Times New Roman" pitchFamily="18" charset="0"/>
              </a:rPr>
              <a:t>to popup window</a:t>
            </a:r>
            <a:r>
              <a:rPr lang="en-US" altLang="zh-CN" dirty="0" smtClean="0">
                <a:cs typeface="Times New Roman" pitchFamily="18" charset="0"/>
              </a:rPr>
              <a:t>. Function key has many other functions.</a:t>
            </a:r>
            <a:endParaRPr lang="en-US" altLang="zh-CN" dirty="0">
              <a:cs typeface="Times New Roman" pitchFamily="18" charset="0"/>
            </a:endParaRPr>
          </a:p>
        </p:txBody>
      </p:sp>
      <p:pic>
        <p:nvPicPr>
          <p:cNvPr id="21506" name="Picture 2"/>
          <p:cNvPicPr>
            <a:picLocks noChangeAspect="1" noChangeArrowheads="1"/>
          </p:cNvPicPr>
          <p:nvPr/>
        </p:nvPicPr>
        <p:blipFill>
          <a:blip r:embed="rId3"/>
          <a:srcRect/>
          <a:stretch>
            <a:fillRect/>
          </a:stretch>
        </p:blipFill>
        <p:spPr bwMode="auto">
          <a:xfrm>
            <a:off x="500034" y="2786058"/>
            <a:ext cx="714375" cy="676275"/>
          </a:xfrm>
          <a:prstGeom prst="rect">
            <a:avLst/>
          </a:prstGeom>
          <a:noFill/>
          <a:ln w="9525">
            <a:noFill/>
            <a:miter lim="800000"/>
            <a:headEnd/>
            <a:tailEnd/>
          </a:ln>
          <a:effectLst/>
        </p:spPr>
      </p:pic>
      <p:pic>
        <p:nvPicPr>
          <p:cNvPr id="21507" name="Picture 3"/>
          <p:cNvPicPr>
            <a:picLocks noChangeAspect="1" noChangeArrowheads="1"/>
          </p:cNvPicPr>
          <p:nvPr/>
        </p:nvPicPr>
        <p:blipFill>
          <a:blip r:embed="rId4"/>
          <a:srcRect/>
          <a:stretch>
            <a:fillRect/>
          </a:stretch>
        </p:blipFill>
        <p:spPr bwMode="auto">
          <a:xfrm>
            <a:off x="500034" y="4643446"/>
            <a:ext cx="676275" cy="6477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5"/>
          <a:srcRect/>
          <a:stretch>
            <a:fillRect/>
          </a:stretch>
        </p:blipFill>
        <p:spPr bwMode="auto">
          <a:xfrm>
            <a:off x="500034" y="1000108"/>
            <a:ext cx="638175" cy="6286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Animation Components</a:t>
            </a:r>
          </a:p>
        </p:txBody>
      </p:sp>
      <p:sp>
        <p:nvSpPr>
          <p:cNvPr id="15" name="Text Box 15"/>
          <p:cNvSpPr txBox="1">
            <a:spLocks noChangeArrowheads="1"/>
          </p:cNvSpPr>
          <p:nvPr/>
        </p:nvSpPr>
        <p:spPr bwMode="auto">
          <a:xfrm>
            <a:off x="1840110" y="782497"/>
            <a:ext cx="6825645" cy="923330"/>
          </a:xfrm>
          <a:prstGeom prst="rect">
            <a:avLst/>
          </a:prstGeom>
          <a:noFill/>
          <a:ln w="9525" algn="ctr">
            <a:noFill/>
            <a:miter lim="800000"/>
            <a:headEnd/>
            <a:tailEnd/>
          </a:ln>
        </p:spPr>
        <p:txBody>
          <a:bodyPr wrap="square">
            <a:spAutoFit/>
          </a:bodyPr>
          <a:lstStyle/>
          <a:p>
            <a:pPr indent="-342900">
              <a:lnSpc>
                <a:spcPct val="150000"/>
              </a:lnSpc>
              <a:buFont typeface="Wingdings" pitchFamily="2" charset="2"/>
              <a:buNone/>
            </a:pPr>
            <a:r>
              <a:rPr lang="en-US" altLang="zh-CN" b="1" dirty="0">
                <a:solidFill>
                  <a:schemeClr val="tx1"/>
                </a:solidFill>
                <a:cs typeface="Times New Roman" pitchFamily="18" charset="0"/>
              </a:rPr>
              <a:t>Bit States Neon </a:t>
            </a:r>
            <a:r>
              <a:rPr lang="en-US" altLang="zh-CN" b="1" dirty="0" smtClean="0">
                <a:solidFill>
                  <a:schemeClr val="tx1"/>
                </a:solidFill>
                <a:cs typeface="Times New Roman" pitchFamily="18" charset="0"/>
              </a:rPr>
              <a:t>Lamp</a:t>
            </a:r>
            <a:r>
              <a:rPr lang="en-US" altLang="zh-CN" dirty="0" smtClean="0">
                <a:solidFill>
                  <a:schemeClr val="tx1"/>
                </a:solidFill>
                <a:cs typeface="Times New Roman" pitchFamily="18" charset="0"/>
              </a:rPr>
              <a:t>: It </a:t>
            </a:r>
            <a:r>
              <a:rPr lang="en-US" altLang="zh-CN" b="0" dirty="0" smtClean="0">
                <a:solidFill>
                  <a:schemeClr val="tx1"/>
                </a:solidFill>
                <a:cs typeface="Times New Roman" pitchFamily="18" charset="0"/>
              </a:rPr>
              <a:t>is </a:t>
            </a:r>
            <a:r>
              <a:rPr lang="en-US" altLang="zh-CN" b="0" dirty="0">
                <a:solidFill>
                  <a:schemeClr val="tx1"/>
                </a:solidFill>
                <a:cs typeface="Times New Roman" pitchFamily="18" charset="0"/>
              </a:rPr>
              <a:t>used to display tags as a neon </a:t>
            </a:r>
            <a:r>
              <a:rPr lang="en-US" altLang="zh-CN" b="0" dirty="0" smtClean="0">
                <a:solidFill>
                  <a:schemeClr val="tx1"/>
                </a:solidFill>
                <a:cs typeface="Times New Roman" pitchFamily="18" charset="0"/>
              </a:rPr>
              <a:t>lamp circularly . It </a:t>
            </a:r>
            <a:r>
              <a:rPr lang="en-US" altLang="zh-CN" b="0" dirty="0">
                <a:solidFill>
                  <a:schemeClr val="tx1"/>
                </a:solidFill>
                <a:cs typeface="Times New Roman" pitchFamily="18" charset="0"/>
              </a:rPr>
              <a:t>is controlled by </a:t>
            </a:r>
            <a:r>
              <a:rPr lang="en-US" altLang="zh-CN" b="0" dirty="0" smtClean="0">
                <a:solidFill>
                  <a:schemeClr val="tx1"/>
                </a:solidFill>
                <a:cs typeface="Times New Roman" pitchFamily="18" charset="0"/>
              </a:rPr>
              <a:t>bit register</a:t>
            </a:r>
            <a:r>
              <a:rPr lang="en-US" altLang="zh-CN" b="0" dirty="0">
                <a:solidFill>
                  <a:schemeClr val="tx1"/>
                </a:solidFill>
                <a:cs typeface="Times New Roman" pitchFamily="18" charset="0"/>
              </a:rPr>
              <a:t>.</a:t>
            </a:r>
          </a:p>
        </p:txBody>
      </p:sp>
      <p:sp>
        <p:nvSpPr>
          <p:cNvPr id="16" name="Text Box 16"/>
          <p:cNvSpPr txBox="1">
            <a:spLocks noChangeArrowheads="1"/>
          </p:cNvSpPr>
          <p:nvPr/>
        </p:nvSpPr>
        <p:spPr bwMode="auto">
          <a:xfrm>
            <a:off x="1840110" y="1719852"/>
            <a:ext cx="6767701" cy="923330"/>
          </a:xfrm>
          <a:prstGeom prst="rect">
            <a:avLst/>
          </a:prstGeom>
          <a:noFill/>
          <a:ln w="9525" algn="ctr">
            <a:noFill/>
            <a:miter lim="800000"/>
            <a:headEnd/>
            <a:tailEnd/>
          </a:ln>
        </p:spPr>
        <p:txBody>
          <a:bodyPr wrap="square">
            <a:spAutoFit/>
          </a:bodyPr>
          <a:lstStyle/>
          <a:p>
            <a:pPr indent="-342900">
              <a:lnSpc>
                <a:spcPct val="150000"/>
              </a:lnSpc>
            </a:pPr>
            <a:r>
              <a:rPr lang="en-US" altLang="zh-CN" b="1" dirty="0">
                <a:cs typeface="Times New Roman" pitchFamily="18" charset="0"/>
              </a:rPr>
              <a:t>Multiple State Neon </a:t>
            </a:r>
            <a:r>
              <a:rPr lang="en-US" altLang="zh-CN" b="1" dirty="0" smtClean="0">
                <a:cs typeface="Times New Roman" pitchFamily="18" charset="0"/>
              </a:rPr>
              <a:t>Lamp</a:t>
            </a:r>
            <a:r>
              <a:rPr lang="en-US" altLang="zh-CN" dirty="0" smtClean="0">
                <a:cs typeface="Times New Roman" pitchFamily="18" charset="0"/>
              </a:rPr>
              <a:t>: It </a:t>
            </a:r>
            <a:r>
              <a:rPr lang="en-US" altLang="zh-CN" dirty="0">
                <a:cs typeface="Times New Roman" pitchFamily="18" charset="0"/>
              </a:rPr>
              <a:t>is used to display </a:t>
            </a:r>
            <a:r>
              <a:rPr lang="en-US" altLang="zh-CN" dirty="0" smtClean="0">
                <a:cs typeface="Times New Roman" pitchFamily="18" charset="0"/>
              </a:rPr>
              <a:t>up to 256 tags </a:t>
            </a:r>
            <a:r>
              <a:rPr lang="en-US" altLang="zh-CN" dirty="0">
                <a:cs typeface="Times New Roman" pitchFamily="18" charset="0"/>
              </a:rPr>
              <a:t>as a neon </a:t>
            </a:r>
            <a:r>
              <a:rPr lang="en-US" altLang="zh-CN" dirty="0" smtClean="0">
                <a:cs typeface="Times New Roman" pitchFamily="18" charset="0"/>
              </a:rPr>
              <a:t>lamp circularly . It </a:t>
            </a:r>
            <a:r>
              <a:rPr lang="en-US" altLang="zh-CN" dirty="0">
                <a:cs typeface="Times New Roman" pitchFamily="18" charset="0"/>
              </a:rPr>
              <a:t>is controlled </a:t>
            </a:r>
            <a:r>
              <a:rPr lang="en-US" altLang="zh-CN" dirty="0" smtClean="0">
                <a:cs typeface="Times New Roman" pitchFamily="18" charset="0"/>
              </a:rPr>
              <a:t>by </a:t>
            </a:r>
            <a:r>
              <a:rPr lang="en-US" altLang="zh-CN" dirty="0">
                <a:cs typeface="Times New Roman" pitchFamily="18" charset="0"/>
              </a:rPr>
              <a:t>data register.</a:t>
            </a:r>
          </a:p>
        </p:txBody>
      </p:sp>
      <p:sp>
        <p:nvSpPr>
          <p:cNvPr id="17" name="Text Box 17"/>
          <p:cNvSpPr txBox="1">
            <a:spLocks noChangeArrowheads="1"/>
          </p:cNvSpPr>
          <p:nvPr/>
        </p:nvSpPr>
        <p:spPr bwMode="auto">
          <a:xfrm>
            <a:off x="1840110" y="2719984"/>
            <a:ext cx="6737255" cy="923330"/>
          </a:xfrm>
          <a:prstGeom prst="rect">
            <a:avLst/>
          </a:prstGeom>
          <a:noFill/>
          <a:ln w="9525" algn="ctr">
            <a:noFill/>
            <a:miter lim="800000"/>
            <a:headEnd/>
            <a:tailEnd/>
          </a:ln>
        </p:spPr>
        <p:txBody>
          <a:bodyPr wrap="square">
            <a:spAutoFit/>
          </a:bodyPr>
          <a:lstStyle/>
          <a:p>
            <a:pPr indent="-342900">
              <a:lnSpc>
                <a:spcPct val="150000"/>
              </a:lnSpc>
              <a:buFont typeface="Wingdings" pitchFamily="2" charset="2"/>
              <a:buNone/>
            </a:pPr>
            <a:r>
              <a:rPr lang="en-US" altLang="zh-CN" b="1" dirty="0">
                <a:cs typeface="Times New Roman" pitchFamily="18" charset="0"/>
              </a:rPr>
              <a:t>Moving </a:t>
            </a:r>
            <a:r>
              <a:rPr lang="en-US" altLang="zh-CN" b="1" dirty="0" smtClean="0">
                <a:cs typeface="Times New Roman" pitchFamily="18" charset="0"/>
              </a:rPr>
              <a:t>Component</a:t>
            </a:r>
            <a:r>
              <a:rPr lang="en-US" altLang="zh-CN" dirty="0" smtClean="0">
                <a:cs typeface="Times New Roman" pitchFamily="18" charset="0"/>
              </a:rPr>
              <a:t>: It </a:t>
            </a:r>
            <a:r>
              <a:rPr lang="en-US" altLang="zh-CN" dirty="0">
                <a:cs typeface="Times New Roman" pitchFamily="18" charset="0"/>
              </a:rPr>
              <a:t>is used to move the component by change the position of X </a:t>
            </a:r>
            <a:r>
              <a:rPr lang="en-US" altLang="zh-CN" dirty="0" smtClean="0">
                <a:cs typeface="Times New Roman" pitchFamily="18" charset="0"/>
              </a:rPr>
              <a:t>axis </a:t>
            </a:r>
            <a:r>
              <a:rPr lang="en-US" altLang="zh-CN" dirty="0">
                <a:cs typeface="Times New Roman" pitchFamily="18" charset="0"/>
              </a:rPr>
              <a:t>and Y axis.</a:t>
            </a:r>
          </a:p>
        </p:txBody>
      </p:sp>
      <p:sp>
        <p:nvSpPr>
          <p:cNvPr id="18" name="Text Box 18"/>
          <p:cNvSpPr txBox="1">
            <a:spLocks noChangeArrowheads="1"/>
          </p:cNvSpPr>
          <p:nvPr/>
        </p:nvSpPr>
        <p:spPr bwMode="auto">
          <a:xfrm>
            <a:off x="1840110" y="3786190"/>
            <a:ext cx="7018138" cy="923330"/>
          </a:xfrm>
          <a:prstGeom prst="rect">
            <a:avLst/>
          </a:prstGeom>
          <a:noFill/>
          <a:ln w="9525" algn="ctr">
            <a:noFill/>
            <a:miter lim="800000"/>
            <a:headEnd/>
            <a:tailEnd/>
          </a:ln>
        </p:spPr>
        <p:txBody>
          <a:bodyPr wrap="square">
            <a:spAutoFit/>
          </a:bodyPr>
          <a:lstStyle/>
          <a:p>
            <a:pPr indent="-342900">
              <a:lnSpc>
                <a:spcPct val="150000"/>
              </a:lnSpc>
            </a:pPr>
            <a:r>
              <a:rPr lang="en-US" altLang="zh-CN" b="1" dirty="0" smtClean="0">
                <a:cs typeface="Times New Roman" pitchFamily="18" charset="0"/>
              </a:rPr>
              <a:t>Animation</a:t>
            </a:r>
            <a:r>
              <a:rPr lang="en-US" altLang="zh-CN" dirty="0" smtClean="0">
                <a:cs typeface="Times New Roman" pitchFamily="18" charset="0"/>
              </a:rPr>
              <a:t>: It </a:t>
            </a:r>
            <a:r>
              <a:rPr lang="en-US" altLang="zh-CN" dirty="0">
                <a:cs typeface="Times New Roman" pitchFamily="18" charset="0"/>
              </a:rPr>
              <a:t>is used to move the component through the route that you set in advanced.</a:t>
            </a:r>
          </a:p>
        </p:txBody>
      </p:sp>
      <p:sp>
        <p:nvSpPr>
          <p:cNvPr id="20" name="矩形 19"/>
          <p:cNvSpPr>
            <a:spLocks noChangeArrowheads="1"/>
          </p:cNvSpPr>
          <p:nvPr/>
        </p:nvSpPr>
        <p:spPr bwMode="auto">
          <a:xfrm>
            <a:off x="1840110" y="4848112"/>
            <a:ext cx="6777621" cy="923330"/>
          </a:xfrm>
          <a:prstGeom prst="rect">
            <a:avLst/>
          </a:prstGeom>
          <a:noFill/>
          <a:ln w="9525">
            <a:noFill/>
            <a:miter lim="800000"/>
            <a:headEnd/>
            <a:tailEnd/>
          </a:ln>
        </p:spPr>
        <p:txBody>
          <a:bodyPr wrap="square">
            <a:spAutoFit/>
          </a:bodyPr>
          <a:lstStyle/>
          <a:p>
            <a:pPr indent="-342900">
              <a:lnSpc>
                <a:spcPct val="150000"/>
              </a:lnSpc>
            </a:pPr>
            <a:r>
              <a:rPr lang="en-US" altLang="zh-CN" b="1" dirty="0">
                <a:cs typeface="Times New Roman" pitchFamily="18" charset="0"/>
              </a:rPr>
              <a:t>Dynamic </a:t>
            </a:r>
            <a:r>
              <a:rPr lang="en-US" altLang="zh-CN" b="1" dirty="0" smtClean="0">
                <a:cs typeface="Times New Roman" pitchFamily="18" charset="0"/>
              </a:rPr>
              <a:t>Graph: </a:t>
            </a:r>
            <a:r>
              <a:rPr lang="en-US" altLang="zh-CN" dirty="0" smtClean="0">
                <a:cs typeface="Times New Roman" pitchFamily="18" charset="0"/>
              </a:rPr>
              <a:t>It </a:t>
            </a:r>
            <a:r>
              <a:rPr lang="en-US" altLang="zh-CN" dirty="0">
                <a:cs typeface="Times New Roman" pitchFamily="18" charset="0"/>
              </a:rPr>
              <a:t>is used to change the position and size of rectangle</a:t>
            </a:r>
            <a:r>
              <a:rPr lang="en-US" altLang="zh-CN" dirty="0" smtClean="0">
                <a:cs typeface="Times New Roman" pitchFamily="18" charset="0"/>
              </a:rPr>
              <a:t>, ellipse </a:t>
            </a:r>
            <a:r>
              <a:rPr lang="en-US" altLang="zh-CN" dirty="0">
                <a:cs typeface="Times New Roman" pitchFamily="18" charset="0"/>
              </a:rPr>
              <a:t>or straight line.</a:t>
            </a:r>
            <a:endParaRPr lang="zh-CN" altLang="en-US" dirty="0">
              <a:cs typeface="Times New Roman" pitchFamily="18" charset="0"/>
            </a:endParaRPr>
          </a:p>
        </p:txBody>
      </p:sp>
      <p:pic>
        <p:nvPicPr>
          <p:cNvPr id="22530" name="Picture 2"/>
          <p:cNvPicPr>
            <a:picLocks noChangeAspect="1" noChangeArrowheads="1"/>
          </p:cNvPicPr>
          <p:nvPr/>
        </p:nvPicPr>
        <p:blipFill>
          <a:blip r:embed="rId3"/>
          <a:srcRect/>
          <a:stretch>
            <a:fillRect/>
          </a:stretch>
        </p:blipFill>
        <p:spPr bwMode="auto">
          <a:xfrm>
            <a:off x="428596" y="3929066"/>
            <a:ext cx="657225" cy="55245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a:srcRect/>
          <a:stretch>
            <a:fillRect/>
          </a:stretch>
        </p:blipFill>
        <p:spPr bwMode="auto">
          <a:xfrm>
            <a:off x="428596" y="2857496"/>
            <a:ext cx="742950" cy="66675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5"/>
          <a:srcRect/>
          <a:stretch>
            <a:fillRect/>
          </a:stretch>
        </p:blipFill>
        <p:spPr bwMode="auto">
          <a:xfrm>
            <a:off x="428596" y="5000636"/>
            <a:ext cx="571500" cy="647700"/>
          </a:xfrm>
          <a:prstGeom prst="rect">
            <a:avLst/>
          </a:prstGeom>
          <a:noFill/>
          <a:ln w="9525">
            <a:noFill/>
            <a:miter lim="800000"/>
            <a:headEnd/>
            <a:tailEnd/>
          </a:ln>
          <a:effectLst/>
        </p:spPr>
      </p:pic>
      <p:pic>
        <p:nvPicPr>
          <p:cNvPr id="22533" name="Picture 5"/>
          <p:cNvPicPr>
            <a:picLocks noChangeAspect="1" noChangeArrowheads="1"/>
          </p:cNvPicPr>
          <p:nvPr/>
        </p:nvPicPr>
        <p:blipFill>
          <a:blip r:embed="rId6"/>
          <a:srcRect/>
          <a:stretch>
            <a:fillRect/>
          </a:stretch>
        </p:blipFill>
        <p:spPr bwMode="auto">
          <a:xfrm>
            <a:off x="428596" y="1857364"/>
            <a:ext cx="723900" cy="657225"/>
          </a:xfrm>
          <a:prstGeom prst="rect">
            <a:avLst/>
          </a:prstGeom>
          <a:noFill/>
          <a:ln w="9525">
            <a:noFill/>
            <a:miter lim="800000"/>
            <a:headEnd/>
            <a:tailEnd/>
          </a:ln>
          <a:effectLst/>
        </p:spPr>
      </p:pic>
      <p:pic>
        <p:nvPicPr>
          <p:cNvPr id="22534" name="Picture 6"/>
          <p:cNvPicPr>
            <a:picLocks noChangeAspect="1" noChangeArrowheads="1"/>
          </p:cNvPicPr>
          <p:nvPr/>
        </p:nvPicPr>
        <p:blipFill>
          <a:blip r:embed="rId7"/>
          <a:srcRect/>
          <a:stretch>
            <a:fillRect/>
          </a:stretch>
        </p:blipFill>
        <p:spPr bwMode="auto">
          <a:xfrm>
            <a:off x="428596" y="928670"/>
            <a:ext cx="714375" cy="752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err="1" smtClean="0">
                <a:solidFill>
                  <a:srgbClr val="FF0000"/>
                </a:solidFill>
                <a:latin typeface="Tahoma" pitchFamily="34" charset="0"/>
                <a:ea typeface="Tahoma" pitchFamily="34" charset="0"/>
                <a:cs typeface="Tahoma" pitchFamily="34" charset="0"/>
                <a:sym typeface="微软雅黑" pitchFamily="34" charset="-122"/>
              </a:rPr>
              <a:t>Grid&amp;Table</a:t>
            </a:r>
            <a:endParaRPr lang="en-US" altLang="zh-CN" sz="2400" b="1" dirty="0" smtClean="0">
              <a:solidFill>
                <a:srgbClr val="FF0000"/>
              </a:solidFill>
              <a:latin typeface="Tahoma" pitchFamily="34" charset="0"/>
              <a:ea typeface="Tahoma" pitchFamily="34" charset="0"/>
              <a:cs typeface="Tahoma" pitchFamily="34" charset="0"/>
              <a:sym typeface="微软雅黑" pitchFamily="34" charset="-122"/>
            </a:endParaRPr>
          </a:p>
        </p:txBody>
      </p:sp>
      <p:sp>
        <p:nvSpPr>
          <p:cNvPr id="13" name="Text Box 20"/>
          <p:cNvSpPr txBox="1">
            <a:spLocks noChangeArrowheads="1"/>
          </p:cNvSpPr>
          <p:nvPr/>
        </p:nvSpPr>
        <p:spPr bwMode="auto">
          <a:xfrm>
            <a:off x="1833035" y="1990592"/>
            <a:ext cx="6606304" cy="1338828"/>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a:solidFill>
                  <a:schemeClr val="tx1"/>
                </a:solidFill>
                <a:ea typeface="+mj-ea"/>
                <a:cs typeface="Times New Roman" pitchFamily="18" charset="0"/>
              </a:rPr>
              <a:t>Operation </a:t>
            </a:r>
            <a:r>
              <a:rPr lang="en-US" altLang="zh-CN" b="1" dirty="0" smtClean="0">
                <a:solidFill>
                  <a:schemeClr val="tx1"/>
                </a:solidFill>
                <a:ea typeface="+mj-ea"/>
                <a:cs typeface="Times New Roman" pitchFamily="18" charset="0"/>
              </a:rPr>
              <a:t>Log</a:t>
            </a:r>
            <a:r>
              <a:rPr lang="en-US" altLang="zh-CN" dirty="0" smtClean="0">
                <a:solidFill>
                  <a:schemeClr val="tx1"/>
                </a:solidFill>
                <a:ea typeface="+mj-ea"/>
                <a:cs typeface="Times New Roman" pitchFamily="18" charset="0"/>
              </a:rPr>
              <a:t>: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record the operation what the user do on the </a:t>
            </a:r>
            <a:r>
              <a:rPr lang="en-US" altLang="zh-CN" b="0" dirty="0" smtClean="0">
                <a:solidFill>
                  <a:schemeClr val="tx1"/>
                </a:solidFill>
                <a:ea typeface="+mj-ea"/>
                <a:cs typeface="Times New Roman" pitchFamily="18" charset="0"/>
              </a:rPr>
              <a:t>HMI </a:t>
            </a:r>
            <a:r>
              <a:rPr lang="en-US" altLang="zh-CN" b="0" dirty="0">
                <a:solidFill>
                  <a:schemeClr val="tx1"/>
                </a:solidFill>
                <a:ea typeface="+mj-ea"/>
                <a:cs typeface="Times New Roman" pitchFamily="18" charset="0"/>
              </a:rPr>
              <a:t>and save the information in the external memory(USB disk or SD Card).</a:t>
            </a:r>
            <a:endParaRPr lang="zh-CN" altLang="en-US" b="0" dirty="0">
              <a:solidFill>
                <a:schemeClr val="tx1"/>
              </a:solidFill>
              <a:ea typeface="+mj-ea"/>
              <a:cs typeface="Times New Roman" pitchFamily="18" charset="0"/>
            </a:endParaRPr>
          </a:p>
        </p:txBody>
      </p:sp>
      <p:sp>
        <p:nvSpPr>
          <p:cNvPr id="14" name="Text Box 20"/>
          <p:cNvSpPr txBox="1">
            <a:spLocks noChangeArrowheads="1"/>
          </p:cNvSpPr>
          <p:nvPr/>
        </p:nvSpPr>
        <p:spPr bwMode="auto">
          <a:xfrm>
            <a:off x="1833035" y="3286124"/>
            <a:ext cx="6715172" cy="1754326"/>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a:solidFill>
                  <a:schemeClr val="tx1"/>
                </a:solidFill>
                <a:ea typeface="+mj-ea"/>
                <a:cs typeface="Times New Roman" pitchFamily="18" charset="0"/>
              </a:rPr>
              <a:t>User info </a:t>
            </a:r>
            <a:r>
              <a:rPr lang="en-US" altLang="zh-CN" b="1" dirty="0" smtClean="0">
                <a:solidFill>
                  <a:schemeClr val="tx1"/>
                </a:solidFill>
                <a:ea typeface="+mj-ea"/>
                <a:cs typeface="Times New Roman" pitchFamily="18" charset="0"/>
              </a:rPr>
              <a:t>display:</a:t>
            </a:r>
            <a:r>
              <a:rPr lang="en-US" altLang="zh-CN" dirty="0" smtClean="0">
                <a:solidFill>
                  <a:schemeClr val="tx1"/>
                </a:solidFill>
                <a:ea typeface="+mj-ea"/>
                <a:cs typeface="Times New Roman" pitchFamily="18" charset="0"/>
              </a:rPr>
              <a:t>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display the information about all the users set </a:t>
            </a:r>
            <a:r>
              <a:rPr lang="en-US" altLang="zh-CN" b="0" dirty="0" smtClean="0">
                <a:solidFill>
                  <a:schemeClr val="tx1"/>
                </a:solidFill>
                <a:ea typeface="+mj-ea"/>
                <a:cs typeface="Times New Roman" pitchFamily="18" charset="0"/>
              </a:rPr>
              <a:t>in </a:t>
            </a:r>
            <a:r>
              <a:rPr lang="en-US" altLang="zh-CN" b="0" dirty="0">
                <a:solidFill>
                  <a:schemeClr val="tx1"/>
                </a:solidFill>
                <a:ea typeface="+mj-ea"/>
                <a:cs typeface="Times New Roman" pitchFamily="18" charset="0"/>
              </a:rPr>
              <a:t>user permissions</a:t>
            </a:r>
            <a:r>
              <a:rPr lang="en-US" altLang="zh-CN" b="0" dirty="0" smtClean="0">
                <a:solidFill>
                  <a:schemeClr val="tx1"/>
                </a:solidFill>
                <a:ea typeface="+mj-ea"/>
                <a:cs typeface="Times New Roman" pitchFamily="18" charset="0"/>
              </a:rPr>
              <a:t>. It </a:t>
            </a:r>
            <a:r>
              <a:rPr lang="en-US" altLang="zh-CN" b="0" dirty="0">
                <a:solidFill>
                  <a:schemeClr val="tx1"/>
                </a:solidFill>
                <a:ea typeface="+mj-ea"/>
                <a:cs typeface="Times New Roman" pitchFamily="18" charset="0"/>
              </a:rPr>
              <a:t>must be used together with user </a:t>
            </a:r>
            <a:r>
              <a:rPr lang="en-US" altLang="zh-CN" b="0" dirty="0" smtClean="0">
                <a:solidFill>
                  <a:schemeClr val="tx1"/>
                </a:solidFill>
                <a:ea typeface="+mj-ea"/>
                <a:cs typeface="Times New Roman" pitchFamily="18" charset="0"/>
              </a:rPr>
              <a:t>permissions use </a:t>
            </a:r>
            <a:endParaRPr lang="en-US" altLang="zh-CN" b="0" dirty="0">
              <a:solidFill>
                <a:schemeClr val="tx1"/>
              </a:solidFill>
              <a:ea typeface="+mj-ea"/>
              <a:cs typeface="Times New Roman" pitchFamily="18" charset="0"/>
            </a:endParaRPr>
          </a:p>
          <a:p>
            <a:pPr>
              <a:lnSpc>
                <a:spcPct val="150000"/>
              </a:lnSpc>
              <a:buClr>
                <a:srgbClr val="CC3300"/>
              </a:buClr>
            </a:pPr>
            <a:r>
              <a:rPr lang="en-US" altLang="zh-CN" b="0" dirty="0">
                <a:solidFill>
                  <a:schemeClr val="tx1"/>
                </a:solidFill>
                <a:ea typeface="+mj-ea"/>
                <a:cs typeface="Times New Roman" pitchFamily="18" charset="0"/>
              </a:rPr>
              <a:t>separately is invalid.</a:t>
            </a:r>
            <a:endParaRPr lang="zh-CN" altLang="en-US" b="0" dirty="0">
              <a:solidFill>
                <a:schemeClr val="tx1"/>
              </a:solidFill>
              <a:ea typeface="+mj-ea"/>
              <a:cs typeface="Times New Roman" pitchFamily="18" charset="0"/>
            </a:endParaRPr>
          </a:p>
        </p:txBody>
      </p:sp>
      <p:sp>
        <p:nvSpPr>
          <p:cNvPr id="21" name="Text Box 20"/>
          <p:cNvSpPr txBox="1">
            <a:spLocks noChangeArrowheads="1"/>
          </p:cNvSpPr>
          <p:nvPr/>
        </p:nvSpPr>
        <p:spPr bwMode="auto">
          <a:xfrm>
            <a:off x="1833035" y="5000636"/>
            <a:ext cx="6656779" cy="1338828"/>
          </a:xfrm>
          <a:prstGeom prst="rect">
            <a:avLst/>
          </a:prstGeom>
          <a:noFill/>
          <a:ln w="9525" algn="ctr">
            <a:noFill/>
            <a:miter lim="800000"/>
            <a:headEnd/>
            <a:tailEnd/>
          </a:ln>
        </p:spPr>
        <p:txBody>
          <a:bodyPr wrap="square">
            <a:spAutoFit/>
          </a:bodyPr>
          <a:lstStyle/>
          <a:p>
            <a:pPr>
              <a:lnSpc>
                <a:spcPct val="150000"/>
              </a:lnSpc>
            </a:pPr>
            <a:r>
              <a:rPr lang="en-US" altLang="zh-CN" b="1" dirty="0">
                <a:solidFill>
                  <a:schemeClr val="tx1"/>
                </a:solidFill>
                <a:ea typeface="+mj-ea"/>
                <a:cs typeface="Times New Roman" pitchFamily="18" charset="0"/>
              </a:rPr>
              <a:t>Historical Data Display</a:t>
            </a:r>
            <a:r>
              <a:rPr lang="en-US" altLang="zh-CN" dirty="0" smtClean="0">
                <a:solidFill>
                  <a:schemeClr val="tx1"/>
                </a:solidFill>
                <a:ea typeface="+mj-ea"/>
                <a:cs typeface="Times New Roman" pitchFamily="18" charset="0"/>
              </a:rPr>
              <a:t>.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sampling data and save data into </a:t>
            </a:r>
            <a:r>
              <a:rPr lang="en-US" altLang="zh-CN" b="0" dirty="0" smtClean="0">
                <a:solidFill>
                  <a:schemeClr val="tx1"/>
                </a:solidFill>
                <a:ea typeface="+mj-ea"/>
                <a:cs typeface="Times New Roman" pitchFamily="18" charset="0"/>
              </a:rPr>
              <a:t>internal </a:t>
            </a:r>
            <a:r>
              <a:rPr lang="en-US" altLang="zh-CN" b="0" dirty="0">
                <a:solidFill>
                  <a:schemeClr val="tx1"/>
                </a:solidFill>
                <a:ea typeface="+mj-ea"/>
                <a:cs typeface="Times New Roman" pitchFamily="18" charset="0"/>
              </a:rPr>
              <a:t>memory or extended memory</a:t>
            </a:r>
            <a:r>
              <a:rPr lang="en-US" altLang="zh-CN" b="0" dirty="0" smtClean="0">
                <a:solidFill>
                  <a:schemeClr val="tx1"/>
                </a:solidFill>
                <a:ea typeface="+mj-ea"/>
                <a:cs typeface="Times New Roman" pitchFamily="18" charset="0"/>
              </a:rPr>
              <a:t>. It </a:t>
            </a:r>
            <a:r>
              <a:rPr lang="en-US" altLang="zh-CN" b="0" dirty="0">
                <a:solidFill>
                  <a:schemeClr val="tx1"/>
                </a:solidFill>
                <a:ea typeface="+mj-ea"/>
                <a:cs typeface="Times New Roman" pitchFamily="18" charset="0"/>
              </a:rPr>
              <a:t>displays data as a table and </a:t>
            </a:r>
            <a:r>
              <a:rPr lang="en-US" altLang="zh-CN" b="0" dirty="0" smtClean="0">
                <a:solidFill>
                  <a:schemeClr val="tx1"/>
                </a:solidFill>
                <a:ea typeface="+mj-ea"/>
                <a:cs typeface="Times New Roman" pitchFamily="18" charset="0"/>
              </a:rPr>
              <a:t>can </a:t>
            </a:r>
            <a:r>
              <a:rPr lang="en-US" altLang="zh-CN" b="0" dirty="0">
                <a:solidFill>
                  <a:schemeClr val="tx1"/>
                </a:solidFill>
                <a:ea typeface="+mj-ea"/>
                <a:cs typeface="Times New Roman" pitchFamily="18" charset="0"/>
              </a:rPr>
              <a:t>be query by sequence No. or date.</a:t>
            </a:r>
            <a:endParaRPr lang="zh-CN" altLang="en-US" b="0" dirty="0">
              <a:solidFill>
                <a:schemeClr val="tx1"/>
              </a:solidFill>
              <a:ea typeface="+mj-ea"/>
              <a:cs typeface="Times New Roman" pitchFamily="18" charset="0"/>
            </a:endParaRPr>
          </a:p>
        </p:txBody>
      </p:sp>
      <p:sp>
        <p:nvSpPr>
          <p:cNvPr id="22" name="Text Box 20"/>
          <p:cNvSpPr txBox="1">
            <a:spLocks noChangeArrowheads="1"/>
          </p:cNvSpPr>
          <p:nvPr/>
        </p:nvSpPr>
        <p:spPr bwMode="auto">
          <a:xfrm>
            <a:off x="1833035" y="785794"/>
            <a:ext cx="6715172" cy="1338828"/>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solidFill>
                  <a:schemeClr val="tx1"/>
                </a:solidFill>
                <a:ea typeface="+mj-ea"/>
                <a:cs typeface="Times New Roman" pitchFamily="18" charset="0"/>
              </a:rPr>
              <a:t>Grid</a:t>
            </a:r>
            <a:r>
              <a:rPr lang="en-US" altLang="zh-CN" dirty="0" smtClean="0">
                <a:solidFill>
                  <a:schemeClr val="tx1"/>
                </a:solidFill>
                <a:ea typeface="+mj-ea"/>
                <a:cs typeface="Times New Roman" pitchFamily="18" charset="0"/>
              </a:rPr>
              <a:t>: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a:t>
            </a:r>
            <a:r>
              <a:rPr lang="en-US" altLang="zh-CN" dirty="0" smtClean="0">
                <a:ea typeface="+mj-ea"/>
                <a:cs typeface="Times New Roman" pitchFamily="18" charset="0"/>
              </a:rPr>
              <a:t>write the column number and row number into the specified HMI/PLC registers. The grid can be selected in row, column, or cell. </a:t>
            </a:r>
            <a:endParaRPr lang="zh-CN" altLang="en-US" b="0" dirty="0">
              <a:solidFill>
                <a:schemeClr val="tx1"/>
              </a:solidFill>
              <a:ea typeface="+mj-ea"/>
              <a:cs typeface="Times New Roman" pitchFamily="18" charset="0"/>
            </a:endParaRPr>
          </a:p>
        </p:txBody>
      </p:sp>
      <p:pic>
        <p:nvPicPr>
          <p:cNvPr id="23554" name="Picture 2"/>
          <p:cNvPicPr>
            <a:picLocks noChangeAspect="1" noChangeArrowheads="1"/>
          </p:cNvPicPr>
          <p:nvPr/>
        </p:nvPicPr>
        <p:blipFill>
          <a:blip r:embed="rId3"/>
          <a:srcRect/>
          <a:stretch>
            <a:fillRect/>
          </a:stretch>
        </p:blipFill>
        <p:spPr bwMode="auto">
          <a:xfrm>
            <a:off x="500034" y="5214950"/>
            <a:ext cx="571500" cy="828675"/>
          </a:xfrm>
          <a:prstGeom prst="rect">
            <a:avLst/>
          </a:prstGeom>
          <a:noFill/>
          <a:ln w="9525">
            <a:noFill/>
            <a:miter lim="800000"/>
            <a:headEnd/>
            <a:tailEnd/>
          </a:ln>
          <a:effectLst/>
        </p:spPr>
      </p:pic>
      <p:pic>
        <p:nvPicPr>
          <p:cNvPr id="23555" name="Picture 3"/>
          <p:cNvPicPr>
            <a:picLocks noChangeAspect="1" noChangeArrowheads="1"/>
          </p:cNvPicPr>
          <p:nvPr/>
        </p:nvPicPr>
        <p:blipFill>
          <a:blip r:embed="rId4"/>
          <a:srcRect/>
          <a:stretch>
            <a:fillRect/>
          </a:stretch>
        </p:blipFill>
        <p:spPr bwMode="auto">
          <a:xfrm>
            <a:off x="500034" y="2143116"/>
            <a:ext cx="638175" cy="685800"/>
          </a:xfrm>
          <a:prstGeom prst="rect">
            <a:avLst/>
          </a:prstGeom>
          <a:noFill/>
          <a:ln w="9525">
            <a:noFill/>
            <a:miter lim="800000"/>
            <a:headEnd/>
            <a:tailEnd/>
          </a:ln>
          <a:effectLst/>
        </p:spPr>
      </p:pic>
      <p:pic>
        <p:nvPicPr>
          <p:cNvPr id="23556" name="Picture 4"/>
          <p:cNvPicPr>
            <a:picLocks noChangeAspect="1" noChangeArrowheads="1"/>
          </p:cNvPicPr>
          <p:nvPr/>
        </p:nvPicPr>
        <p:blipFill>
          <a:blip r:embed="rId5"/>
          <a:srcRect/>
          <a:stretch>
            <a:fillRect/>
          </a:stretch>
        </p:blipFill>
        <p:spPr bwMode="auto">
          <a:xfrm>
            <a:off x="500034" y="1000108"/>
            <a:ext cx="514350" cy="533400"/>
          </a:xfrm>
          <a:prstGeom prst="rect">
            <a:avLst/>
          </a:prstGeom>
          <a:noFill/>
          <a:ln w="9525">
            <a:noFill/>
            <a:miter lim="800000"/>
            <a:headEnd/>
            <a:tailEnd/>
          </a:ln>
          <a:effectLst/>
        </p:spPr>
      </p:pic>
      <p:pic>
        <p:nvPicPr>
          <p:cNvPr id="23557" name="Picture 5"/>
          <p:cNvPicPr>
            <a:picLocks noChangeAspect="1" noChangeArrowheads="1"/>
          </p:cNvPicPr>
          <p:nvPr/>
        </p:nvPicPr>
        <p:blipFill>
          <a:blip r:embed="rId6"/>
          <a:srcRect/>
          <a:stretch>
            <a:fillRect/>
          </a:stretch>
        </p:blipFill>
        <p:spPr bwMode="auto">
          <a:xfrm>
            <a:off x="500034" y="3500438"/>
            <a:ext cx="600075" cy="657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Data Report/Curve</a:t>
            </a:r>
          </a:p>
        </p:txBody>
      </p:sp>
      <p:sp>
        <p:nvSpPr>
          <p:cNvPr id="13" name="Text Box 20"/>
          <p:cNvSpPr txBox="1">
            <a:spLocks noChangeArrowheads="1"/>
          </p:cNvSpPr>
          <p:nvPr/>
        </p:nvSpPr>
        <p:spPr bwMode="auto">
          <a:xfrm>
            <a:off x="1847669" y="2075160"/>
            <a:ext cx="6653421" cy="1754326"/>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solidFill>
                  <a:schemeClr val="tx1"/>
                </a:solidFill>
                <a:ea typeface="+mj-ea"/>
                <a:cs typeface="Times New Roman" pitchFamily="18" charset="0"/>
              </a:rPr>
              <a:t>Data Report </a:t>
            </a:r>
            <a:r>
              <a:rPr lang="en-US" altLang="zh-CN" dirty="0" smtClean="0">
                <a:solidFill>
                  <a:schemeClr val="tx1"/>
                </a:solidFill>
                <a:ea typeface="+mj-ea"/>
                <a:cs typeface="Times New Roman" pitchFamily="18" charset="0"/>
              </a:rPr>
              <a:t>: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a:t>
            </a:r>
            <a:r>
              <a:rPr lang="en-US" altLang="zh-CN" dirty="0" smtClean="0">
                <a:ea typeface="+mj-ea"/>
                <a:cs typeface="Times New Roman" pitchFamily="18" charset="0"/>
              </a:rPr>
              <a:t>display data that is logged in </a:t>
            </a:r>
            <a:r>
              <a:rPr lang="en-US" altLang="zh-CN" dirty="0" err="1" smtClean="0">
                <a:ea typeface="+mj-ea"/>
                <a:cs typeface="Times New Roman" pitchFamily="18" charset="0"/>
              </a:rPr>
              <a:t>Datalogger</a:t>
            </a:r>
            <a:r>
              <a:rPr lang="en-US" altLang="zh-CN" dirty="0" smtClean="0">
                <a:ea typeface="+mj-ea"/>
                <a:cs typeface="Times New Roman" pitchFamily="18" charset="0"/>
              </a:rPr>
              <a:t> and stored in external memory device on the HMI in report. The logged registers can be continuous or discontinuous registers. </a:t>
            </a:r>
            <a:endParaRPr lang="zh-CN" altLang="en-US" b="0" dirty="0">
              <a:solidFill>
                <a:schemeClr val="tx1"/>
              </a:solidFill>
              <a:ea typeface="+mj-ea"/>
              <a:cs typeface="Times New Roman" pitchFamily="18" charset="0"/>
            </a:endParaRPr>
          </a:p>
        </p:txBody>
      </p:sp>
      <p:sp>
        <p:nvSpPr>
          <p:cNvPr id="22" name="Text Box 20"/>
          <p:cNvSpPr txBox="1">
            <a:spLocks noChangeArrowheads="1"/>
          </p:cNvSpPr>
          <p:nvPr/>
        </p:nvSpPr>
        <p:spPr bwMode="auto">
          <a:xfrm>
            <a:off x="1847669" y="785794"/>
            <a:ext cx="6653421" cy="1338828"/>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err="1" smtClean="0">
                <a:solidFill>
                  <a:schemeClr val="tx1"/>
                </a:solidFill>
                <a:ea typeface="+mj-ea"/>
                <a:cs typeface="Times New Roman" pitchFamily="18" charset="0"/>
              </a:rPr>
              <a:t>Datalogger</a:t>
            </a:r>
            <a:r>
              <a:rPr lang="en-US" altLang="zh-CN" dirty="0" smtClean="0">
                <a:solidFill>
                  <a:schemeClr val="tx1"/>
                </a:solidFill>
                <a:ea typeface="+mj-ea"/>
                <a:cs typeface="Times New Roman" pitchFamily="18" charset="0"/>
              </a:rPr>
              <a:t>: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a:t>
            </a:r>
            <a:r>
              <a:rPr lang="en-US" altLang="zh-CN" b="0" dirty="0" smtClean="0">
                <a:solidFill>
                  <a:schemeClr val="tx1"/>
                </a:solidFill>
                <a:ea typeface="+mj-ea"/>
                <a:cs typeface="Times New Roman" pitchFamily="18" charset="0"/>
              </a:rPr>
              <a:t>sample </a:t>
            </a:r>
            <a:r>
              <a:rPr lang="en-US" altLang="zh-CN" dirty="0" smtClean="0">
                <a:ea typeface="+mj-ea"/>
                <a:cs typeface="Times New Roman" pitchFamily="18" charset="0"/>
              </a:rPr>
              <a:t>data and set sampling method, these data can be displayed on Data Report or Data Curve.</a:t>
            </a:r>
            <a:endParaRPr lang="zh-CN" altLang="en-US" b="0" dirty="0">
              <a:solidFill>
                <a:schemeClr val="tx1"/>
              </a:solidFill>
              <a:ea typeface="+mj-ea"/>
              <a:cs typeface="Times New Roman" pitchFamily="18" charset="0"/>
            </a:endParaRPr>
          </a:p>
        </p:txBody>
      </p:sp>
      <p:sp>
        <p:nvSpPr>
          <p:cNvPr id="8" name="Text Box 20"/>
          <p:cNvSpPr txBox="1">
            <a:spLocks noChangeArrowheads="1"/>
          </p:cNvSpPr>
          <p:nvPr/>
        </p:nvSpPr>
        <p:spPr bwMode="auto">
          <a:xfrm>
            <a:off x="1847669" y="3817814"/>
            <a:ext cx="6653421" cy="1754326"/>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solidFill>
                  <a:schemeClr val="tx1"/>
                </a:solidFill>
                <a:ea typeface="+mj-ea"/>
                <a:cs typeface="Times New Roman" pitchFamily="18" charset="0"/>
              </a:rPr>
              <a:t>Data Curve</a:t>
            </a:r>
            <a:r>
              <a:rPr lang="en-US" altLang="zh-CN" dirty="0" smtClean="0">
                <a:solidFill>
                  <a:schemeClr val="tx1"/>
                </a:solidFill>
                <a:ea typeface="+mj-ea"/>
                <a:cs typeface="Times New Roman" pitchFamily="18" charset="0"/>
              </a:rPr>
              <a:t>: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a:t>
            </a:r>
            <a:r>
              <a:rPr lang="en-US" altLang="zh-CN" dirty="0" smtClean="0">
                <a:ea typeface="+mj-ea"/>
                <a:cs typeface="Times New Roman" pitchFamily="18" charset="0"/>
              </a:rPr>
              <a:t>display data that is logged in </a:t>
            </a:r>
            <a:r>
              <a:rPr lang="en-US" altLang="zh-CN" dirty="0" err="1" smtClean="0">
                <a:ea typeface="+mj-ea"/>
                <a:cs typeface="Times New Roman" pitchFamily="18" charset="0"/>
              </a:rPr>
              <a:t>Datalogger</a:t>
            </a:r>
            <a:r>
              <a:rPr lang="en-US" altLang="zh-CN" dirty="0" smtClean="0">
                <a:ea typeface="+mj-ea"/>
                <a:cs typeface="Times New Roman" pitchFamily="18" charset="0"/>
              </a:rPr>
              <a:t> and stored in external memory device on the HMI in curves. The logged registers can be continuous or discontinuous registers. </a:t>
            </a:r>
            <a:endParaRPr lang="zh-CN" altLang="en-US" b="0" dirty="0">
              <a:solidFill>
                <a:schemeClr val="tx1"/>
              </a:solidFill>
              <a:ea typeface="+mj-ea"/>
              <a:cs typeface="Times New Roman" pitchFamily="18" charset="0"/>
            </a:endParaRPr>
          </a:p>
        </p:txBody>
      </p:sp>
      <p:pic>
        <p:nvPicPr>
          <p:cNvPr id="24578" name="Picture 2"/>
          <p:cNvPicPr>
            <a:picLocks noChangeAspect="1" noChangeArrowheads="1"/>
          </p:cNvPicPr>
          <p:nvPr/>
        </p:nvPicPr>
        <p:blipFill>
          <a:blip r:embed="rId3"/>
          <a:srcRect/>
          <a:stretch>
            <a:fillRect/>
          </a:stretch>
        </p:blipFill>
        <p:spPr bwMode="auto">
          <a:xfrm>
            <a:off x="500034" y="2214554"/>
            <a:ext cx="762000" cy="542925"/>
          </a:xfrm>
          <a:prstGeom prst="rect">
            <a:avLst/>
          </a:prstGeom>
          <a:noFill/>
          <a:ln w="9525">
            <a:noFill/>
            <a:miter lim="800000"/>
            <a:headEnd/>
            <a:tailEnd/>
          </a:ln>
          <a:effectLst/>
        </p:spPr>
      </p:pic>
      <p:pic>
        <p:nvPicPr>
          <p:cNvPr id="24579" name="Picture 3"/>
          <p:cNvPicPr>
            <a:picLocks noChangeAspect="1" noChangeArrowheads="1"/>
          </p:cNvPicPr>
          <p:nvPr/>
        </p:nvPicPr>
        <p:blipFill>
          <a:blip r:embed="rId4"/>
          <a:srcRect/>
          <a:stretch>
            <a:fillRect/>
          </a:stretch>
        </p:blipFill>
        <p:spPr bwMode="auto">
          <a:xfrm>
            <a:off x="500034" y="4000504"/>
            <a:ext cx="676275" cy="542925"/>
          </a:xfrm>
          <a:prstGeom prst="rect">
            <a:avLst/>
          </a:prstGeom>
          <a:noFill/>
          <a:ln w="9525">
            <a:noFill/>
            <a:miter lim="800000"/>
            <a:headEnd/>
            <a:tailEnd/>
          </a:ln>
          <a:effectLst/>
        </p:spPr>
      </p:pic>
      <p:pic>
        <p:nvPicPr>
          <p:cNvPr id="24580" name="Picture 4"/>
          <p:cNvPicPr>
            <a:picLocks noChangeAspect="1" noChangeArrowheads="1"/>
          </p:cNvPicPr>
          <p:nvPr/>
        </p:nvPicPr>
        <p:blipFill>
          <a:blip r:embed="rId5"/>
          <a:srcRect/>
          <a:stretch>
            <a:fillRect/>
          </a:stretch>
        </p:blipFill>
        <p:spPr bwMode="auto">
          <a:xfrm>
            <a:off x="500034" y="1000108"/>
            <a:ext cx="666750" cy="504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Data Report/Curve</a:t>
            </a:r>
          </a:p>
        </p:txBody>
      </p:sp>
      <p:graphicFrame>
        <p:nvGraphicFramePr>
          <p:cNvPr id="9" name="表格 8"/>
          <p:cNvGraphicFramePr>
            <a:graphicFrameLocks noGrp="1"/>
          </p:cNvGraphicFramePr>
          <p:nvPr/>
        </p:nvGraphicFramePr>
        <p:xfrm>
          <a:off x="357158" y="1000106"/>
          <a:ext cx="8143932" cy="4852054"/>
        </p:xfrm>
        <a:graphic>
          <a:graphicData uri="http://schemas.openxmlformats.org/drawingml/2006/table">
            <a:tbl>
              <a:tblPr firstRow="1" bandRow="1">
                <a:tableStyleId>{5C22544A-7EE6-4342-B048-85BDC9FD1C3A}</a:tableStyleId>
              </a:tblPr>
              <a:tblGrid>
                <a:gridCol w="2714644"/>
                <a:gridCol w="2216258"/>
                <a:gridCol w="3213030"/>
              </a:tblGrid>
              <a:tr h="531125">
                <a:tc>
                  <a:txBody>
                    <a:bodyPr/>
                    <a:lstStyle/>
                    <a:p>
                      <a:r>
                        <a:rPr lang="en-US" altLang="zh-CN" sz="1400" dirty="0" smtClean="0">
                          <a:solidFill>
                            <a:schemeClr val="tx1"/>
                          </a:solidFill>
                        </a:rPr>
                        <a:t>Report Mode</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Supported Report Type</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Note</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2665">
                <a:tc rowSpan="3">
                  <a:txBody>
                    <a:bodyPr/>
                    <a:lstStyle/>
                    <a:p>
                      <a:r>
                        <a:rPr lang="en-US" altLang="zh-CN" sz="1400" dirty="0" smtClean="0"/>
                        <a:t>Real</a:t>
                      </a:r>
                      <a:r>
                        <a:rPr lang="en-US" altLang="zh-CN" sz="1400" baseline="0" dirty="0" smtClean="0"/>
                        <a:t> time:</a:t>
                      </a:r>
                    </a:p>
                    <a:p>
                      <a:r>
                        <a:rPr lang="en-US" altLang="zh-CN" sz="1400" baseline="0" dirty="0" smtClean="0"/>
                        <a:t>Update report data timely according to the settings.</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Trig report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User define sampling cycle</a:t>
                      </a:r>
                      <a:r>
                        <a:rPr lang="en-US" altLang="zh-CN" sz="1400" baseline="0" dirty="0" smtClean="0"/>
                        <a:t> or trigger sampling by register, then get the instant data on real time.</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1125">
                <a:tc vMerge="1">
                  <a:txBody>
                    <a:bodyPr/>
                    <a:lstStyle/>
                    <a:p>
                      <a:endParaRPr lang="zh-CN" altLang="en-US" dirty="0"/>
                    </a:p>
                  </a:txBody>
                  <a:tcPr/>
                </a:tc>
                <a:tc>
                  <a:txBody>
                    <a:bodyPr/>
                    <a:lstStyle/>
                    <a:p>
                      <a:r>
                        <a:rPr lang="en-US" altLang="zh-CN" sz="1400" dirty="0" smtClean="0"/>
                        <a:t>Free report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Display data in user defined time interval:</a:t>
                      </a:r>
                      <a:r>
                        <a:rPr lang="en-US" altLang="zh-CN" sz="1400" baseline="0" dirty="0" smtClean="0"/>
                        <a:t> minute/hour</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877">
                <a:tc vMerge="1">
                  <a:txBody>
                    <a:bodyPr/>
                    <a:lstStyle/>
                    <a:p>
                      <a:endParaRPr lang="zh-CN" altLang="en-US" dirty="0"/>
                    </a:p>
                  </a:txBody>
                  <a:tcPr/>
                </a:tc>
                <a:tc>
                  <a:txBody>
                    <a:bodyPr/>
                    <a:lstStyle/>
                    <a:p>
                      <a:r>
                        <a:rPr lang="en-US" altLang="zh-CN" sz="1400" dirty="0" smtClean="0"/>
                        <a:t>Daily report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Display</a:t>
                      </a:r>
                      <a:r>
                        <a:rPr lang="en-US" altLang="zh-CN" sz="1400" baseline="0" dirty="0" smtClean="0"/>
                        <a:t> data of one day.</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877">
                <a:tc rowSpan="6">
                  <a:txBody>
                    <a:bodyPr/>
                    <a:lstStyle/>
                    <a:p>
                      <a:r>
                        <a:rPr lang="en-US" altLang="zh-CN" sz="1400" dirty="0" smtClean="0"/>
                        <a:t>History:</a:t>
                      </a:r>
                    </a:p>
                    <a:p>
                      <a:r>
                        <a:rPr lang="en-US" altLang="zh-CN" sz="1400" dirty="0" smtClean="0"/>
                        <a:t>Input the time range to query the historical report.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Trig report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As above.</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877">
                <a:tc vMerge="1">
                  <a:txBody>
                    <a:bodyPr/>
                    <a:lstStyle/>
                    <a:p>
                      <a:endParaRPr lang="zh-CN" altLang="en-US" dirty="0"/>
                    </a:p>
                  </a:txBody>
                  <a:tcPr/>
                </a:tc>
                <a:tc>
                  <a:txBody>
                    <a:bodyPr/>
                    <a:lstStyle/>
                    <a:p>
                      <a:r>
                        <a:rPr lang="en-US" altLang="zh-CN" sz="1400" dirty="0" smtClean="0"/>
                        <a:t>Free report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As above.</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877">
                <a:tc vMerge="1">
                  <a:txBody>
                    <a:bodyPr/>
                    <a:lstStyle/>
                    <a:p>
                      <a:endParaRPr lang="zh-CN" altLang="en-US" dirty="0"/>
                    </a:p>
                  </a:txBody>
                  <a:tcPr/>
                </a:tc>
                <a:tc>
                  <a:txBody>
                    <a:bodyPr/>
                    <a:lstStyle/>
                    <a:p>
                      <a:r>
                        <a:rPr lang="en-US" altLang="zh-CN" sz="1400" dirty="0" smtClean="0"/>
                        <a:t>Daily report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As above.</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877">
                <a:tc vMerge="1">
                  <a:txBody>
                    <a:bodyPr/>
                    <a:lstStyle/>
                    <a:p>
                      <a:endParaRPr lang="zh-CN" altLang="en-US" dirty="0"/>
                    </a:p>
                  </a:txBody>
                  <a:tcPr/>
                </a:tc>
                <a:tc>
                  <a:txBody>
                    <a:bodyPr/>
                    <a:lstStyle/>
                    <a:p>
                      <a:r>
                        <a:rPr lang="en-US" altLang="zh-CN" sz="1400" dirty="0" smtClean="0"/>
                        <a:t>Monthly report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Display data of one month.</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877">
                <a:tc vMerge="1">
                  <a:txBody>
                    <a:bodyPr/>
                    <a:lstStyle/>
                    <a:p>
                      <a:endParaRPr lang="zh-CN" altLang="en-US" dirty="0"/>
                    </a:p>
                  </a:txBody>
                  <a:tcPr/>
                </a:tc>
                <a:tc>
                  <a:txBody>
                    <a:bodyPr/>
                    <a:lstStyle/>
                    <a:p>
                      <a:r>
                        <a:rPr lang="en-US" altLang="zh-CN" sz="1400" dirty="0" smtClean="0"/>
                        <a:t>Quarterly</a:t>
                      </a:r>
                      <a:r>
                        <a:rPr lang="en-US" altLang="zh-CN" sz="1400" baseline="0" dirty="0" smtClean="0"/>
                        <a:t> report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Display</a:t>
                      </a:r>
                      <a:r>
                        <a:rPr lang="en-US" altLang="zh-CN" sz="1400" baseline="0" dirty="0" smtClean="0"/>
                        <a:t> data of three month.</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877">
                <a:tc vMerge="1">
                  <a:txBody>
                    <a:bodyPr/>
                    <a:lstStyle/>
                    <a:p>
                      <a:endParaRPr lang="zh-CN" altLang="en-US" dirty="0"/>
                    </a:p>
                  </a:txBody>
                  <a:tcPr/>
                </a:tc>
                <a:tc>
                  <a:txBody>
                    <a:bodyPr/>
                    <a:lstStyle/>
                    <a:p>
                      <a:r>
                        <a:rPr lang="en-US" altLang="zh-CN" sz="1400" dirty="0" smtClean="0"/>
                        <a:t>Annual report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Display data of a year.</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Auxiliary Components</a:t>
            </a:r>
          </a:p>
        </p:txBody>
      </p:sp>
      <p:sp>
        <p:nvSpPr>
          <p:cNvPr id="13" name="Text Box 20"/>
          <p:cNvSpPr txBox="1">
            <a:spLocks noChangeArrowheads="1"/>
          </p:cNvSpPr>
          <p:nvPr/>
        </p:nvSpPr>
        <p:spPr bwMode="auto">
          <a:xfrm>
            <a:off x="1857356" y="1857364"/>
            <a:ext cx="6715172" cy="1754326"/>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solidFill>
                  <a:schemeClr val="tx1"/>
                </a:solidFill>
                <a:ea typeface="+mj-ea"/>
                <a:cs typeface="Times New Roman" pitchFamily="18" charset="0"/>
              </a:rPr>
              <a:t>Scroll Bar</a:t>
            </a:r>
            <a:r>
              <a:rPr lang="en-US" altLang="zh-CN" dirty="0" smtClean="0">
                <a:solidFill>
                  <a:schemeClr val="tx1"/>
                </a:solidFill>
                <a:ea typeface="+mj-ea"/>
                <a:cs typeface="Times New Roman" pitchFamily="18" charset="0"/>
              </a:rPr>
              <a:t>: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a:t>
            </a:r>
            <a:r>
              <a:rPr lang="en-US" altLang="zh-CN" b="0" dirty="0" smtClean="0">
                <a:solidFill>
                  <a:schemeClr val="tx1"/>
                </a:solidFill>
                <a:ea typeface="+mj-ea"/>
                <a:cs typeface="Times New Roman" pitchFamily="18" charset="0"/>
              </a:rPr>
              <a:t>change the value </a:t>
            </a:r>
            <a:r>
              <a:rPr lang="en-US" altLang="zh-CN" dirty="0" smtClean="0">
                <a:ea typeface="+mj-ea"/>
                <a:cs typeface="Times New Roman" pitchFamily="18" charset="0"/>
              </a:rPr>
              <a:t>of HMI/PLC register by moving slider.  Scaling relation between actual value and Min/Max is </a:t>
            </a:r>
            <a:r>
              <a:rPr lang="en-US" altLang="zh-CN" dirty="0" err="1" smtClean="0">
                <a:ea typeface="+mj-ea"/>
                <a:cs typeface="Times New Roman" pitchFamily="18" charset="0"/>
              </a:rPr>
              <a:t>dislayed</a:t>
            </a:r>
            <a:r>
              <a:rPr lang="en-US" altLang="zh-CN" dirty="0" smtClean="0">
                <a:ea typeface="+mj-ea"/>
                <a:cs typeface="Times New Roman" pitchFamily="18" charset="0"/>
              </a:rPr>
              <a:t> by the position of slider. Usually used together with table or curve components.</a:t>
            </a:r>
            <a:endParaRPr lang="zh-CN" altLang="en-US" b="0" dirty="0">
              <a:solidFill>
                <a:schemeClr val="tx1"/>
              </a:solidFill>
              <a:ea typeface="+mj-ea"/>
              <a:cs typeface="Times New Roman" pitchFamily="18" charset="0"/>
            </a:endParaRPr>
          </a:p>
        </p:txBody>
      </p:sp>
      <p:sp>
        <p:nvSpPr>
          <p:cNvPr id="14" name="Text Box 20"/>
          <p:cNvSpPr txBox="1">
            <a:spLocks noChangeArrowheads="1"/>
          </p:cNvSpPr>
          <p:nvPr/>
        </p:nvSpPr>
        <p:spPr bwMode="auto">
          <a:xfrm>
            <a:off x="1857356" y="4733378"/>
            <a:ext cx="6715172" cy="1338828"/>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solidFill>
                  <a:schemeClr val="tx1"/>
                </a:solidFill>
                <a:ea typeface="+mj-ea"/>
                <a:cs typeface="Times New Roman" pitchFamily="18" charset="0"/>
              </a:rPr>
              <a:t>File List:</a:t>
            </a:r>
            <a:r>
              <a:rPr lang="en-US" altLang="zh-CN" dirty="0" smtClean="0">
                <a:solidFill>
                  <a:schemeClr val="tx1"/>
                </a:solidFill>
                <a:ea typeface="+mj-ea"/>
                <a:cs typeface="Times New Roman" pitchFamily="18" charset="0"/>
              </a:rPr>
              <a:t> </a:t>
            </a:r>
            <a:r>
              <a:rPr lang="en-US" altLang="zh-CN" b="0" dirty="0" smtClean="0">
                <a:solidFill>
                  <a:schemeClr val="tx1"/>
                </a:solidFill>
                <a:ea typeface="+mj-ea"/>
                <a:cs typeface="Times New Roman" pitchFamily="18" charset="0"/>
              </a:rPr>
              <a:t>It is used to display the file information in external memory device. It is a special component, usually used together with Import/Export function of Function Key. </a:t>
            </a:r>
            <a:endParaRPr lang="zh-CN" altLang="en-US" b="0" dirty="0">
              <a:solidFill>
                <a:schemeClr val="tx1"/>
              </a:solidFill>
              <a:ea typeface="+mj-ea"/>
              <a:cs typeface="Times New Roman" pitchFamily="18" charset="0"/>
            </a:endParaRPr>
          </a:p>
        </p:txBody>
      </p:sp>
      <p:sp>
        <p:nvSpPr>
          <p:cNvPr id="19" name="Text Box 20"/>
          <p:cNvSpPr txBox="1">
            <a:spLocks noChangeArrowheads="1"/>
          </p:cNvSpPr>
          <p:nvPr/>
        </p:nvSpPr>
        <p:spPr bwMode="auto">
          <a:xfrm>
            <a:off x="1857356" y="3648678"/>
            <a:ext cx="6715172" cy="923330"/>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solidFill>
                  <a:schemeClr val="tx1"/>
                </a:solidFill>
                <a:ea typeface="+mj-ea"/>
                <a:cs typeface="Times New Roman" pitchFamily="18" charset="0"/>
              </a:rPr>
              <a:t>Data/Time</a:t>
            </a:r>
            <a:r>
              <a:rPr lang="en-US" altLang="zh-CN" dirty="0" smtClean="0">
                <a:solidFill>
                  <a:schemeClr val="tx1"/>
                </a:solidFill>
                <a:ea typeface="+mj-ea"/>
                <a:cs typeface="Times New Roman" pitchFamily="18" charset="0"/>
              </a:rPr>
              <a:t>: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a:t>
            </a:r>
            <a:r>
              <a:rPr lang="en-US" altLang="zh-CN" dirty="0" smtClean="0">
                <a:ea typeface="+mj-ea"/>
                <a:cs typeface="Times New Roman" pitchFamily="18" charset="0"/>
              </a:rPr>
              <a:t>display HMI system data and time in specified format. </a:t>
            </a:r>
            <a:endParaRPr lang="zh-CN" altLang="en-US" b="0" dirty="0">
              <a:solidFill>
                <a:schemeClr val="tx1"/>
              </a:solidFill>
              <a:ea typeface="+mj-ea"/>
              <a:cs typeface="Times New Roman" pitchFamily="18" charset="0"/>
            </a:endParaRPr>
          </a:p>
        </p:txBody>
      </p:sp>
      <p:sp>
        <p:nvSpPr>
          <p:cNvPr id="22" name="Text Box 20"/>
          <p:cNvSpPr txBox="1">
            <a:spLocks noChangeArrowheads="1"/>
          </p:cNvSpPr>
          <p:nvPr/>
        </p:nvSpPr>
        <p:spPr bwMode="auto">
          <a:xfrm>
            <a:off x="1833035" y="785794"/>
            <a:ext cx="6606304" cy="923330"/>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solidFill>
                  <a:schemeClr val="tx1"/>
                </a:solidFill>
                <a:ea typeface="+mj-ea"/>
                <a:cs typeface="Times New Roman" pitchFamily="18" charset="0"/>
              </a:rPr>
              <a:t>Scale</a:t>
            </a:r>
            <a:r>
              <a:rPr lang="en-US" altLang="zh-CN" dirty="0" smtClean="0">
                <a:solidFill>
                  <a:schemeClr val="tx1"/>
                </a:solidFill>
                <a:ea typeface="+mj-ea"/>
                <a:cs typeface="Times New Roman" pitchFamily="18" charset="0"/>
              </a:rPr>
              <a:t>: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a:t>
            </a:r>
            <a:r>
              <a:rPr lang="en-US" altLang="zh-CN" b="0" dirty="0" smtClean="0">
                <a:solidFill>
                  <a:schemeClr val="tx1"/>
                </a:solidFill>
                <a:ea typeface="+mj-ea"/>
                <a:cs typeface="Times New Roman" pitchFamily="18" charset="0"/>
              </a:rPr>
              <a:t>set equal scale label for some components, like bar picture, meter and so on. </a:t>
            </a:r>
            <a:endParaRPr lang="zh-CN" altLang="en-US" b="0" dirty="0">
              <a:solidFill>
                <a:schemeClr val="tx1"/>
              </a:solidFill>
              <a:ea typeface="+mj-ea"/>
              <a:cs typeface="Times New Roman" pitchFamily="18" charset="0"/>
            </a:endParaRPr>
          </a:p>
        </p:txBody>
      </p:sp>
      <p:pic>
        <p:nvPicPr>
          <p:cNvPr id="25602" name="Picture 2"/>
          <p:cNvPicPr>
            <a:picLocks noChangeAspect="1" noChangeArrowheads="1"/>
          </p:cNvPicPr>
          <p:nvPr/>
        </p:nvPicPr>
        <p:blipFill>
          <a:blip r:embed="rId3"/>
          <a:srcRect/>
          <a:stretch>
            <a:fillRect/>
          </a:stretch>
        </p:blipFill>
        <p:spPr bwMode="auto">
          <a:xfrm>
            <a:off x="428596" y="3791554"/>
            <a:ext cx="714375" cy="523875"/>
          </a:xfrm>
          <a:prstGeom prst="rect">
            <a:avLst/>
          </a:prstGeom>
          <a:noFill/>
          <a:ln w="9525">
            <a:noFill/>
            <a:miter lim="800000"/>
            <a:headEnd/>
            <a:tailEnd/>
          </a:ln>
          <a:effectLst/>
        </p:spPr>
      </p:pic>
      <p:pic>
        <p:nvPicPr>
          <p:cNvPr id="25603" name="Picture 3"/>
          <p:cNvPicPr>
            <a:picLocks noChangeAspect="1" noChangeArrowheads="1"/>
          </p:cNvPicPr>
          <p:nvPr/>
        </p:nvPicPr>
        <p:blipFill>
          <a:blip r:embed="rId4"/>
          <a:srcRect/>
          <a:stretch>
            <a:fillRect/>
          </a:stretch>
        </p:blipFill>
        <p:spPr bwMode="auto">
          <a:xfrm>
            <a:off x="428596" y="928670"/>
            <a:ext cx="504825" cy="542925"/>
          </a:xfrm>
          <a:prstGeom prst="rect">
            <a:avLst/>
          </a:prstGeom>
          <a:noFill/>
          <a:ln w="9525">
            <a:noFill/>
            <a:miter lim="800000"/>
            <a:headEnd/>
            <a:tailEnd/>
          </a:ln>
          <a:effectLst/>
        </p:spPr>
      </p:pic>
      <p:pic>
        <p:nvPicPr>
          <p:cNvPr id="25604" name="Picture 4"/>
          <p:cNvPicPr>
            <a:picLocks noChangeAspect="1" noChangeArrowheads="1"/>
          </p:cNvPicPr>
          <p:nvPr/>
        </p:nvPicPr>
        <p:blipFill>
          <a:blip r:embed="rId5"/>
          <a:srcRect/>
          <a:stretch>
            <a:fillRect/>
          </a:stretch>
        </p:blipFill>
        <p:spPr bwMode="auto">
          <a:xfrm>
            <a:off x="428596" y="2071678"/>
            <a:ext cx="619125" cy="533400"/>
          </a:xfrm>
          <a:prstGeom prst="rect">
            <a:avLst/>
          </a:prstGeom>
          <a:noFill/>
          <a:ln w="9525">
            <a:noFill/>
            <a:miter lim="800000"/>
            <a:headEnd/>
            <a:tailEnd/>
          </a:ln>
          <a:effectLst/>
        </p:spPr>
      </p:pic>
      <p:pic>
        <p:nvPicPr>
          <p:cNvPr id="25606" name="Picture 6"/>
          <p:cNvPicPr>
            <a:picLocks noChangeAspect="1" noChangeArrowheads="1"/>
          </p:cNvPicPr>
          <p:nvPr/>
        </p:nvPicPr>
        <p:blipFill>
          <a:blip r:embed="rId6"/>
          <a:srcRect/>
          <a:stretch>
            <a:fillRect/>
          </a:stretch>
        </p:blipFill>
        <p:spPr bwMode="auto">
          <a:xfrm>
            <a:off x="428596" y="4947692"/>
            <a:ext cx="523875" cy="552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Auxiliary Components</a:t>
            </a:r>
          </a:p>
        </p:txBody>
      </p:sp>
      <p:sp>
        <p:nvSpPr>
          <p:cNvPr id="21" name="Text Box 20"/>
          <p:cNvSpPr txBox="1">
            <a:spLocks noChangeArrowheads="1"/>
          </p:cNvSpPr>
          <p:nvPr/>
        </p:nvSpPr>
        <p:spPr bwMode="auto">
          <a:xfrm>
            <a:off x="1857356" y="785794"/>
            <a:ext cx="6715172" cy="1754326"/>
          </a:xfrm>
          <a:prstGeom prst="rect">
            <a:avLst/>
          </a:prstGeom>
          <a:noFill/>
          <a:ln w="9525" algn="ctr">
            <a:noFill/>
            <a:miter lim="800000"/>
            <a:headEnd/>
            <a:tailEnd/>
          </a:ln>
        </p:spPr>
        <p:txBody>
          <a:bodyPr wrap="square">
            <a:spAutoFit/>
          </a:bodyPr>
          <a:lstStyle/>
          <a:p>
            <a:pPr>
              <a:lnSpc>
                <a:spcPct val="150000"/>
              </a:lnSpc>
            </a:pPr>
            <a:r>
              <a:rPr lang="en-US" altLang="zh-CN" b="1" dirty="0" smtClean="0">
                <a:solidFill>
                  <a:schemeClr val="tx1"/>
                </a:solidFill>
                <a:ea typeface="+mj-ea"/>
                <a:cs typeface="Times New Roman" pitchFamily="18" charset="0"/>
              </a:rPr>
              <a:t>Trigger Touch: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a:t>
            </a:r>
            <a:r>
              <a:rPr lang="en-US" altLang="zh-CN" b="0" dirty="0" smtClean="0">
                <a:solidFill>
                  <a:schemeClr val="tx1"/>
                </a:solidFill>
                <a:ea typeface="+mj-ea"/>
                <a:cs typeface="Times New Roman" pitchFamily="18" charset="0"/>
              </a:rPr>
              <a:t>trigger multiple components without touching them. When the specified address satisfies the setting Trigger Type condition, all the components in the Trigger Touch area will be triggered. </a:t>
            </a:r>
            <a:endParaRPr lang="zh-CN" altLang="en-US" b="0" dirty="0">
              <a:solidFill>
                <a:schemeClr val="tx1"/>
              </a:solidFill>
              <a:ea typeface="+mj-ea"/>
              <a:cs typeface="Times New Roman" pitchFamily="18" charset="0"/>
            </a:endParaRPr>
          </a:p>
        </p:txBody>
      </p:sp>
      <p:pic>
        <p:nvPicPr>
          <p:cNvPr id="25605" name="Picture 5"/>
          <p:cNvPicPr>
            <a:picLocks noChangeAspect="1" noChangeArrowheads="1"/>
          </p:cNvPicPr>
          <p:nvPr/>
        </p:nvPicPr>
        <p:blipFill>
          <a:blip r:embed="rId3"/>
          <a:srcRect/>
          <a:stretch>
            <a:fillRect/>
          </a:stretch>
        </p:blipFill>
        <p:spPr bwMode="auto">
          <a:xfrm>
            <a:off x="428596" y="912083"/>
            <a:ext cx="600075" cy="68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DA251C"/>
                          </a:solidFill>
                          <a:effectLst/>
                          <a:latin typeface="微软雅黑" pitchFamily="34" charset="-122"/>
                          <a:ea typeface="微软雅黑" pitchFamily="34" charset="-122"/>
                          <a:sym typeface="微软雅黑" pitchFamily="34" charset="-122"/>
                        </a:rPr>
                        <a:t>      </a:t>
                      </a: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13" name="TextBox 12"/>
          <p:cNvSpPr txBox="1"/>
          <p:nvPr/>
        </p:nvSpPr>
        <p:spPr>
          <a:xfrm>
            <a:off x="357158" y="71414"/>
            <a:ext cx="6215106" cy="523220"/>
          </a:xfrm>
          <a:prstGeom prst="rect">
            <a:avLst/>
          </a:prstGeom>
          <a:noFill/>
        </p:spPr>
        <p:txBody>
          <a:bodyPr wrap="square" rtlCol="0">
            <a:spAutoFit/>
          </a:bodyPr>
          <a:lstStyle/>
          <a:p>
            <a:r>
              <a:rPr lang="en-US" altLang="zh-CN" sz="2800" b="1" dirty="0" smtClean="0">
                <a:solidFill>
                  <a:srgbClr val="FF0000"/>
                </a:solidFill>
                <a:latin typeface="Tahoma" pitchFamily="34" charset="0"/>
                <a:ea typeface="Tahoma" pitchFamily="34" charset="0"/>
                <a:cs typeface="Tahoma" pitchFamily="34" charset="0"/>
              </a:rPr>
              <a:t>Development of </a:t>
            </a:r>
            <a:r>
              <a:rPr lang="en-US" altLang="zh-CN" sz="2800" b="1" dirty="0" err="1" smtClean="0">
                <a:solidFill>
                  <a:srgbClr val="FF0000"/>
                </a:solidFill>
                <a:latin typeface="Tahoma" pitchFamily="34" charset="0"/>
                <a:ea typeface="Tahoma" pitchFamily="34" charset="0"/>
                <a:cs typeface="Tahoma" pitchFamily="34" charset="0"/>
              </a:rPr>
              <a:t>Kinco</a:t>
            </a:r>
            <a:r>
              <a:rPr lang="en-US" altLang="zh-CN" sz="2800" b="1" dirty="0" smtClean="0">
                <a:solidFill>
                  <a:srgbClr val="FF0000"/>
                </a:solidFill>
                <a:latin typeface="Tahoma" pitchFamily="34" charset="0"/>
                <a:ea typeface="Tahoma" pitchFamily="34" charset="0"/>
                <a:cs typeface="Tahoma" pitchFamily="34" charset="0"/>
              </a:rPr>
              <a:t> HMI</a:t>
            </a:r>
            <a:endParaRPr lang="zh-CN" altLang="en-US" sz="2800" b="1" dirty="0" smtClean="0">
              <a:solidFill>
                <a:srgbClr val="FF0000"/>
              </a:solidFill>
              <a:latin typeface="Tahoma" pitchFamily="34" charset="0"/>
              <a:cs typeface="Tahoma" pitchFamily="34" charset="0"/>
            </a:endParaRPr>
          </a:p>
        </p:txBody>
      </p:sp>
      <p:sp>
        <p:nvSpPr>
          <p:cNvPr id="18" name="TextBox 17"/>
          <p:cNvSpPr txBox="1"/>
          <p:nvPr/>
        </p:nvSpPr>
        <p:spPr>
          <a:xfrm>
            <a:off x="357158" y="785794"/>
            <a:ext cx="8286808" cy="923330"/>
          </a:xfrm>
          <a:prstGeom prst="rect">
            <a:avLst/>
          </a:prstGeom>
          <a:noFill/>
        </p:spPr>
        <p:txBody>
          <a:bodyPr wrap="square" rtlCol="0">
            <a:spAutoFit/>
          </a:bodyPr>
          <a:lstStyle/>
          <a:p>
            <a:pPr>
              <a:lnSpc>
                <a:spcPct val="150000"/>
              </a:lnSpc>
            </a:pPr>
            <a:r>
              <a:rPr lang="en-US" altLang="zh-CN" dirty="0" err="1" smtClean="0"/>
              <a:t>Kinco</a:t>
            </a:r>
            <a:r>
              <a:rPr lang="en-US" altLang="zh-CN" dirty="0" smtClean="0"/>
              <a:t> has developed 4 series HMIs to meet requirements of multiple applications. </a:t>
            </a:r>
            <a:endParaRPr lang="zh-CN" altLang="en-US" dirty="0"/>
          </a:p>
        </p:txBody>
      </p:sp>
      <p:sp>
        <p:nvSpPr>
          <p:cNvPr id="14" name="Freeform 2"/>
          <p:cNvSpPr>
            <a:spLocks noEditPoints="1"/>
          </p:cNvSpPr>
          <p:nvPr/>
        </p:nvSpPr>
        <p:spPr bwMode="gray">
          <a:xfrm>
            <a:off x="1000100" y="2143116"/>
            <a:ext cx="6858048" cy="4082394"/>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accent1"/>
              </a:gs>
              <a:gs pos="100000">
                <a:schemeClr val="hlink"/>
              </a:gs>
            </a:gsLst>
            <a:lin ang="5400000" scaled="1"/>
          </a:gradFill>
          <a:ln w="0">
            <a:noFill/>
            <a:prstDash val="solid"/>
            <a:round/>
            <a:headEnd/>
            <a:tailEnd/>
          </a:ln>
          <a:effectLst>
            <a:outerShdw dist="206741" dir="8249373" algn="ctr" rotWithShape="0">
              <a:srgbClr val="000000">
                <a:alpha val="50000"/>
              </a:srgbClr>
            </a:outerShdw>
          </a:effectLst>
        </p:spPr>
        <p:txBody>
          <a:bodyPr/>
          <a:lstStyle/>
          <a:p>
            <a:pPr>
              <a:defRPr/>
            </a:pPr>
            <a:endParaRPr lang="zh-CN" altLang="en-US"/>
          </a:p>
        </p:txBody>
      </p:sp>
      <p:grpSp>
        <p:nvGrpSpPr>
          <p:cNvPr id="15" name="Group 3"/>
          <p:cNvGrpSpPr>
            <a:grpSpLocks/>
          </p:cNvGrpSpPr>
          <p:nvPr/>
        </p:nvGrpSpPr>
        <p:grpSpPr bwMode="auto">
          <a:xfrm>
            <a:off x="4357686" y="3571876"/>
            <a:ext cx="2286016" cy="2286016"/>
            <a:chOff x="1565" y="2151"/>
            <a:chExt cx="1074" cy="1188"/>
          </a:xfrm>
        </p:grpSpPr>
        <p:sp>
          <p:nvSpPr>
            <p:cNvPr id="16" name="Oval 4"/>
            <p:cNvSpPr>
              <a:spLocks noChangeArrowheads="1"/>
            </p:cNvSpPr>
            <p:nvPr/>
          </p:nvSpPr>
          <p:spPr bwMode="gray">
            <a:xfrm rot="-723406">
              <a:off x="1608" y="2919"/>
              <a:ext cx="906" cy="420"/>
            </a:xfrm>
            <a:prstGeom prst="ellipse">
              <a:avLst/>
            </a:prstGeom>
            <a:solidFill>
              <a:srgbClr val="0F2145">
                <a:alpha val="30196"/>
              </a:srgbClr>
            </a:solidFill>
            <a:ln w="9525">
              <a:noFill/>
              <a:round/>
              <a:headEnd/>
              <a:tailEnd/>
            </a:ln>
          </p:spPr>
          <p:txBody>
            <a:bodyPr wrap="none" anchor="ctr"/>
            <a:lstStyle/>
            <a:p>
              <a:endParaRPr lang="zh-CN" altLang="en-US"/>
            </a:p>
          </p:txBody>
        </p:sp>
        <p:sp>
          <p:nvSpPr>
            <p:cNvPr id="17" name="Oval 5"/>
            <p:cNvSpPr>
              <a:spLocks noChangeArrowheads="1"/>
            </p:cNvSpPr>
            <p:nvPr/>
          </p:nvSpPr>
          <p:spPr bwMode="gray">
            <a:xfrm>
              <a:off x="1565" y="2151"/>
              <a:ext cx="1074" cy="107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20" name="Oval 6"/>
            <p:cNvSpPr>
              <a:spLocks noChangeArrowheads="1"/>
            </p:cNvSpPr>
            <p:nvPr/>
          </p:nvSpPr>
          <p:spPr bwMode="gray">
            <a:xfrm>
              <a:off x="1578" y="2157"/>
              <a:ext cx="1049" cy="104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21" name="Oval 7"/>
            <p:cNvSpPr>
              <a:spLocks noChangeArrowheads="1"/>
            </p:cNvSpPr>
            <p:nvPr/>
          </p:nvSpPr>
          <p:spPr bwMode="gray">
            <a:xfrm>
              <a:off x="1589" y="2167"/>
              <a:ext cx="998" cy="98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2" name="Oval 8"/>
            <p:cNvSpPr>
              <a:spLocks noChangeArrowheads="1"/>
            </p:cNvSpPr>
            <p:nvPr/>
          </p:nvSpPr>
          <p:spPr bwMode="gray">
            <a:xfrm>
              <a:off x="1647" y="2195"/>
              <a:ext cx="888" cy="795"/>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sp>
          <p:nvSpPr>
            <p:cNvPr id="23" name="Text Box 9"/>
            <p:cNvSpPr txBox="1">
              <a:spLocks noChangeArrowheads="1"/>
            </p:cNvSpPr>
            <p:nvPr/>
          </p:nvSpPr>
          <p:spPr bwMode="gray">
            <a:xfrm>
              <a:off x="1635" y="2546"/>
              <a:ext cx="922" cy="333"/>
            </a:xfrm>
            <a:prstGeom prst="rect">
              <a:avLst/>
            </a:prstGeom>
            <a:noFill/>
            <a:ln w="9525" algn="ctr">
              <a:noFill/>
              <a:miter lim="800000"/>
              <a:headEnd/>
              <a:tailEnd/>
            </a:ln>
          </p:spPr>
          <p:txBody>
            <a:bodyPr wrap="none">
              <a:spAutoFit/>
            </a:bodyPr>
            <a:lstStyle/>
            <a:p>
              <a:pPr algn="ctr"/>
              <a:r>
                <a:rPr lang="en-US" altLang="zh-CN" sz="2400" dirty="0">
                  <a:solidFill>
                    <a:srgbClr val="000000"/>
                  </a:solidFill>
                </a:rPr>
                <a:t>MT5000</a:t>
              </a:r>
              <a:endParaRPr lang="en-US" altLang="zh-CN" sz="2400" dirty="0"/>
            </a:p>
          </p:txBody>
        </p:sp>
      </p:grpSp>
      <p:grpSp>
        <p:nvGrpSpPr>
          <p:cNvPr id="24" name="Group 18"/>
          <p:cNvGrpSpPr>
            <a:grpSpLocks/>
          </p:cNvGrpSpPr>
          <p:nvPr/>
        </p:nvGrpSpPr>
        <p:grpSpPr bwMode="auto">
          <a:xfrm>
            <a:off x="1643042" y="3571876"/>
            <a:ext cx="1714512" cy="1857388"/>
            <a:chOff x="1034" y="799"/>
            <a:chExt cx="703" cy="744"/>
          </a:xfrm>
        </p:grpSpPr>
        <p:sp>
          <p:nvSpPr>
            <p:cNvPr id="25" name="Oval 19"/>
            <p:cNvSpPr>
              <a:spLocks noChangeArrowheads="1"/>
            </p:cNvSpPr>
            <p:nvPr/>
          </p:nvSpPr>
          <p:spPr bwMode="gray">
            <a:xfrm>
              <a:off x="1034" y="1207"/>
              <a:ext cx="576" cy="336"/>
            </a:xfrm>
            <a:prstGeom prst="ellipse">
              <a:avLst/>
            </a:prstGeom>
            <a:solidFill>
              <a:srgbClr val="0F2145">
                <a:alpha val="30196"/>
              </a:srgbClr>
            </a:solidFill>
            <a:ln w="9525">
              <a:noFill/>
              <a:round/>
              <a:headEnd/>
              <a:tailEnd/>
            </a:ln>
          </p:spPr>
          <p:txBody>
            <a:bodyPr wrap="none" anchor="ctr"/>
            <a:lstStyle/>
            <a:p>
              <a:endParaRPr lang="zh-CN" altLang="en-US">
                <a:solidFill>
                  <a:schemeClr val="tx1"/>
                </a:solidFill>
              </a:endParaRPr>
            </a:p>
          </p:txBody>
        </p:sp>
        <p:sp>
          <p:nvSpPr>
            <p:cNvPr id="26" name="Oval 20"/>
            <p:cNvSpPr>
              <a:spLocks noChangeArrowheads="1"/>
            </p:cNvSpPr>
            <p:nvPr/>
          </p:nvSpPr>
          <p:spPr bwMode="gray">
            <a:xfrm>
              <a:off x="1092" y="799"/>
              <a:ext cx="645" cy="64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solidFill>
                  <a:schemeClr val="tx1"/>
                </a:solidFill>
              </a:endParaRPr>
            </a:p>
          </p:txBody>
        </p:sp>
        <p:sp>
          <p:nvSpPr>
            <p:cNvPr id="27" name="Oval 21"/>
            <p:cNvSpPr>
              <a:spLocks noChangeArrowheads="1"/>
            </p:cNvSpPr>
            <p:nvPr/>
          </p:nvSpPr>
          <p:spPr bwMode="gray">
            <a:xfrm>
              <a:off x="1100" y="802"/>
              <a:ext cx="630" cy="63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solidFill>
                  <a:schemeClr val="tx1"/>
                </a:solidFill>
              </a:endParaRPr>
            </a:p>
          </p:txBody>
        </p:sp>
        <p:sp>
          <p:nvSpPr>
            <p:cNvPr id="28" name="Oval 22"/>
            <p:cNvSpPr>
              <a:spLocks noChangeArrowheads="1"/>
            </p:cNvSpPr>
            <p:nvPr/>
          </p:nvSpPr>
          <p:spPr bwMode="gray">
            <a:xfrm>
              <a:off x="1107" y="828"/>
              <a:ext cx="599" cy="588"/>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solidFill>
                  <a:schemeClr val="tx1"/>
                </a:solidFill>
              </a:endParaRPr>
            </a:p>
          </p:txBody>
        </p:sp>
        <p:sp>
          <p:nvSpPr>
            <p:cNvPr id="29" name="Oval 23"/>
            <p:cNvSpPr>
              <a:spLocks noChangeArrowheads="1"/>
            </p:cNvSpPr>
            <p:nvPr/>
          </p:nvSpPr>
          <p:spPr bwMode="gray">
            <a:xfrm>
              <a:off x="1141" y="825"/>
              <a:ext cx="534" cy="47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solidFill>
                  <a:schemeClr val="tx1"/>
                </a:solidFill>
              </a:endParaRPr>
            </a:p>
          </p:txBody>
        </p:sp>
        <p:sp>
          <p:nvSpPr>
            <p:cNvPr id="30" name="Text Box 24"/>
            <p:cNvSpPr txBox="1">
              <a:spLocks noChangeArrowheads="1"/>
            </p:cNvSpPr>
            <p:nvPr/>
          </p:nvSpPr>
          <p:spPr bwMode="gray">
            <a:xfrm>
              <a:off x="1133" y="1019"/>
              <a:ext cx="591" cy="235"/>
            </a:xfrm>
            <a:prstGeom prst="rect">
              <a:avLst/>
            </a:prstGeom>
            <a:noFill/>
            <a:ln w="9525" algn="ctr">
              <a:noFill/>
              <a:miter lim="800000"/>
              <a:headEnd/>
              <a:tailEnd/>
            </a:ln>
          </p:spPr>
          <p:txBody>
            <a:bodyPr wrap="none">
              <a:spAutoFit/>
            </a:bodyPr>
            <a:lstStyle/>
            <a:p>
              <a:pPr algn="ctr"/>
              <a:r>
                <a:rPr lang="en-US" altLang="zh-CN" sz="2000" dirty="0">
                  <a:solidFill>
                    <a:schemeClr val="tx1"/>
                  </a:solidFill>
                </a:rPr>
                <a:t>MT4000</a:t>
              </a:r>
            </a:p>
          </p:txBody>
        </p:sp>
      </p:grpSp>
      <p:grpSp>
        <p:nvGrpSpPr>
          <p:cNvPr id="31" name="Group 25"/>
          <p:cNvGrpSpPr>
            <a:grpSpLocks/>
          </p:cNvGrpSpPr>
          <p:nvPr/>
        </p:nvGrpSpPr>
        <p:grpSpPr bwMode="auto">
          <a:xfrm>
            <a:off x="1571604" y="1928802"/>
            <a:ext cx="1714512" cy="1143008"/>
            <a:chOff x="1845" y="572"/>
            <a:chExt cx="771" cy="480"/>
          </a:xfrm>
        </p:grpSpPr>
        <p:sp>
          <p:nvSpPr>
            <p:cNvPr id="32" name="Oval 26"/>
            <p:cNvSpPr>
              <a:spLocks noChangeArrowheads="1"/>
            </p:cNvSpPr>
            <p:nvPr/>
          </p:nvSpPr>
          <p:spPr bwMode="gray">
            <a:xfrm>
              <a:off x="1884" y="908"/>
              <a:ext cx="432" cy="144"/>
            </a:xfrm>
            <a:prstGeom prst="ellipse">
              <a:avLst/>
            </a:prstGeom>
            <a:solidFill>
              <a:srgbClr val="0F2145">
                <a:alpha val="30196"/>
              </a:srgbClr>
            </a:solidFill>
            <a:ln w="9525">
              <a:noFill/>
              <a:round/>
              <a:headEnd/>
              <a:tailEnd/>
            </a:ln>
          </p:spPr>
          <p:txBody>
            <a:bodyPr wrap="none" anchor="ctr"/>
            <a:lstStyle/>
            <a:p>
              <a:endParaRPr lang="zh-CN" altLang="en-US"/>
            </a:p>
          </p:txBody>
        </p:sp>
        <p:sp>
          <p:nvSpPr>
            <p:cNvPr id="33" name="Oval 27"/>
            <p:cNvSpPr>
              <a:spLocks noChangeArrowheads="1"/>
            </p:cNvSpPr>
            <p:nvPr/>
          </p:nvSpPr>
          <p:spPr bwMode="gray">
            <a:xfrm>
              <a:off x="1961" y="572"/>
              <a:ext cx="430" cy="43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34" name="Oval 28"/>
            <p:cNvSpPr>
              <a:spLocks noChangeArrowheads="1"/>
            </p:cNvSpPr>
            <p:nvPr/>
          </p:nvSpPr>
          <p:spPr bwMode="gray">
            <a:xfrm>
              <a:off x="1967" y="574"/>
              <a:ext cx="419" cy="42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35" name="Oval 29"/>
            <p:cNvSpPr>
              <a:spLocks noChangeArrowheads="1"/>
            </p:cNvSpPr>
            <p:nvPr/>
          </p:nvSpPr>
          <p:spPr bwMode="gray">
            <a:xfrm>
              <a:off x="1971" y="578"/>
              <a:ext cx="399" cy="392"/>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36" name="Oval 30"/>
            <p:cNvSpPr>
              <a:spLocks noChangeArrowheads="1"/>
            </p:cNvSpPr>
            <p:nvPr/>
          </p:nvSpPr>
          <p:spPr bwMode="gray">
            <a:xfrm>
              <a:off x="1994" y="590"/>
              <a:ext cx="355" cy="31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sp>
          <p:nvSpPr>
            <p:cNvPr id="37" name="Text Box 31"/>
            <p:cNvSpPr txBox="1">
              <a:spLocks noChangeArrowheads="1"/>
            </p:cNvSpPr>
            <p:nvPr/>
          </p:nvSpPr>
          <p:spPr bwMode="gray">
            <a:xfrm>
              <a:off x="1845" y="705"/>
              <a:ext cx="771" cy="222"/>
            </a:xfrm>
            <a:prstGeom prst="rect">
              <a:avLst/>
            </a:prstGeom>
            <a:noFill/>
            <a:ln w="9525" algn="ctr">
              <a:noFill/>
              <a:miter lim="800000"/>
              <a:headEnd/>
              <a:tailEnd/>
            </a:ln>
          </p:spPr>
          <p:txBody>
            <a:bodyPr wrap="none">
              <a:spAutoFit/>
            </a:bodyPr>
            <a:lstStyle/>
            <a:p>
              <a:pPr algn="ctr"/>
              <a:r>
                <a:rPr lang="en-US" altLang="zh-CN" sz="1400" dirty="0">
                  <a:solidFill>
                    <a:srgbClr val="000000"/>
                  </a:solidFill>
                </a:rPr>
                <a:t>MD200/300</a:t>
              </a:r>
              <a:endParaRPr lang="en-US" altLang="zh-CN" sz="1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sym typeface="Arial" pitchFamily="34" charset="0"/>
            </a:endParaRPr>
          </a:p>
        </p:txBody>
      </p:sp>
      <p:graphicFrame>
        <p:nvGraphicFramePr>
          <p:cNvPr id="8"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DA251C"/>
                          </a:solidFill>
                          <a:effectLst/>
                          <a:latin typeface="微软雅黑" pitchFamily="34" charset="-122"/>
                          <a:ea typeface="微软雅黑" pitchFamily="34" charset="-122"/>
                          <a:sym typeface="微软雅黑" pitchFamily="34" charset="-122"/>
                        </a:rPr>
                        <a:t>      </a:t>
                      </a: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9"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pic>
        <p:nvPicPr>
          <p:cNvPr id="11" name="Picture 2" descr="红色块3"/>
          <p:cNvPicPr>
            <a:picLocks noChangeAspect="1" noChangeArrowheads="1"/>
          </p:cNvPicPr>
          <p:nvPr/>
        </p:nvPicPr>
        <p:blipFill>
          <a:blip r:embed="rId3" cstate="print"/>
          <a:stretch>
            <a:fillRect/>
          </a:stretch>
        </p:blipFill>
        <p:spPr bwMode="auto">
          <a:xfrm>
            <a:off x="0" y="2571744"/>
            <a:ext cx="9144000" cy="1482076"/>
          </a:xfrm>
          <a:prstGeom prst="rect">
            <a:avLst/>
          </a:prstGeom>
          <a:noFill/>
          <a:ln w="9525">
            <a:noFill/>
            <a:miter lim="800000"/>
            <a:headEnd/>
            <a:tailEnd/>
          </a:ln>
          <a:effectLst/>
        </p:spPr>
      </p:pic>
      <p:sp>
        <p:nvSpPr>
          <p:cNvPr id="12" name="TextBox 11"/>
          <p:cNvSpPr txBox="1">
            <a:spLocks noChangeArrowheads="1"/>
          </p:cNvSpPr>
          <p:nvPr/>
        </p:nvSpPr>
        <p:spPr bwMode="auto">
          <a:xfrm>
            <a:off x="2143108" y="3038326"/>
            <a:ext cx="6786610" cy="557362"/>
          </a:xfrm>
          <a:prstGeom prst="rect">
            <a:avLst/>
          </a:prstGeom>
          <a:noFill/>
          <a:ln w="9525">
            <a:noFill/>
            <a:miter lim="800000"/>
            <a:headEnd/>
            <a:tailEnd/>
          </a:ln>
        </p:spPr>
        <p:txBody>
          <a:bodyPr wrap="square" lIns="64291" tIns="32146" rIns="64291" bIns="32146">
            <a:spAutoFit/>
          </a:bodyPr>
          <a:lstStyle/>
          <a:p>
            <a:r>
              <a:rPr lang="en-US" altLang="zh-CN" sz="3200" dirty="0" smtClean="0">
                <a:solidFill>
                  <a:schemeClr val="bg1"/>
                </a:solidFill>
                <a:latin typeface="宋体"/>
                <a:ea typeface="宋体"/>
                <a:cs typeface="Tahoma" pitchFamily="34" charset="0"/>
              </a:rPr>
              <a:t>Ⅳ. </a:t>
            </a:r>
            <a:r>
              <a:rPr lang="en-US" altLang="zh-CN" sz="3200" dirty="0" smtClean="0">
                <a:solidFill>
                  <a:schemeClr val="bg1"/>
                </a:solidFill>
                <a:latin typeface="Tahoma" pitchFamily="34" charset="0"/>
                <a:cs typeface="Tahoma" pitchFamily="34" charset="0"/>
              </a:rPr>
              <a:t>Advanced Function Introduction</a:t>
            </a:r>
            <a:endParaRPr lang="zh-CN" altLang="en-US" sz="3200" dirty="0" smtClean="0">
              <a:solidFill>
                <a:schemeClr val="bg1"/>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Macro</a:t>
            </a:r>
          </a:p>
        </p:txBody>
      </p:sp>
      <p:sp>
        <p:nvSpPr>
          <p:cNvPr id="9" name="Text Box 20"/>
          <p:cNvSpPr txBox="1">
            <a:spLocks noChangeArrowheads="1"/>
          </p:cNvSpPr>
          <p:nvPr/>
        </p:nvSpPr>
        <p:spPr bwMode="auto">
          <a:xfrm>
            <a:off x="357158" y="785794"/>
            <a:ext cx="8215370" cy="1754326"/>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0" dirty="0" smtClean="0">
                <a:solidFill>
                  <a:schemeClr val="tx1"/>
                </a:solidFill>
                <a:ea typeface="+mj-ea"/>
                <a:cs typeface="Times New Roman" pitchFamily="18" charset="0"/>
              </a:rPr>
              <a:t>The </a:t>
            </a:r>
            <a:r>
              <a:rPr lang="en-US" altLang="zh-CN" b="0" dirty="0" err="1" smtClean="0">
                <a:solidFill>
                  <a:schemeClr val="tx1"/>
                </a:solidFill>
                <a:ea typeface="+mj-ea"/>
                <a:cs typeface="Times New Roman" pitchFamily="18" charset="0"/>
              </a:rPr>
              <a:t>HMIware</a:t>
            </a:r>
            <a:r>
              <a:rPr lang="en-US" altLang="zh-CN" b="0" dirty="0" smtClean="0">
                <a:solidFill>
                  <a:schemeClr val="tx1"/>
                </a:solidFill>
                <a:ea typeface="+mj-ea"/>
                <a:cs typeface="Times New Roman" pitchFamily="18" charset="0"/>
              </a:rPr>
              <a:t> </a:t>
            </a:r>
            <a:r>
              <a:rPr lang="en-US" altLang="zh-CN" dirty="0" smtClean="0">
                <a:ea typeface="+mj-ea"/>
                <a:cs typeface="Times New Roman" pitchFamily="18" charset="0"/>
              </a:rPr>
              <a:t>macro supports standard C language. Users could use macro and other components together to realize complex arithmetical operation. </a:t>
            </a:r>
          </a:p>
          <a:p>
            <a:pPr>
              <a:lnSpc>
                <a:spcPct val="150000"/>
              </a:lnSpc>
              <a:buClr>
                <a:schemeClr val="tx1"/>
              </a:buClr>
              <a:buFont typeface="Wingdings" pitchFamily="2" charset="2"/>
              <a:buChar char="Ø"/>
            </a:pPr>
            <a:r>
              <a:rPr lang="en-US" altLang="zh-CN" b="0" dirty="0" smtClean="0">
                <a:solidFill>
                  <a:schemeClr val="tx1"/>
                </a:solidFill>
                <a:ea typeface="+mj-ea"/>
                <a:cs typeface="Times New Roman" pitchFamily="18" charset="0"/>
              </a:rPr>
              <a:t> Create macro </a:t>
            </a:r>
            <a:r>
              <a:rPr lang="en-US" altLang="zh-CN" dirty="0" smtClean="0">
                <a:ea typeface="+mj-ea"/>
                <a:cs typeface="Times New Roman" pitchFamily="18" charset="0"/>
              </a:rPr>
              <a:t>by the    icon on the basic toolbar. Then the macro edit window will pop up:</a:t>
            </a:r>
            <a:endParaRPr lang="zh-CN" altLang="en-US" b="0" dirty="0">
              <a:solidFill>
                <a:schemeClr val="tx1"/>
              </a:solidFill>
              <a:ea typeface="+mj-ea"/>
              <a:cs typeface="Times New Roman" pitchFamily="18" charset="0"/>
            </a:endParaRPr>
          </a:p>
        </p:txBody>
      </p:sp>
      <p:pic>
        <p:nvPicPr>
          <p:cNvPr id="8195" name="Picture 3"/>
          <p:cNvPicPr>
            <a:picLocks noChangeAspect="1" noChangeArrowheads="1"/>
          </p:cNvPicPr>
          <p:nvPr/>
        </p:nvPicPr>
        <p:blipFill>
          <a:blip r:embed="rId3"/>
          <a:srcRect/>
          <a:stretch>
            <a:fillRect/>
          </a:stretch>
        </p:blipFill>
        <p:spPr bwMode="auto">
          <a:xfrm>
            <a:off x="2786050" y="1785926"/>
            <a:ext cx="238125" cy="238125"/>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743963" y="2728924"/>
            <a:ext cx="7656074" cy="38433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Macro</a:t>
            </a:r>
          </a:p>
        </p:txBody>
      </p:sp>
      <p:sp>
        <p:nvSpPr>
          <p:cNvPr id="9" name="Text Box 20"/>
          <p:cNvSpPr txBox="1">
            <a:spLocks noChangeArrowheads="1"/>
          </p:cNvSpPr>
          <p:nvPr/>
        </p:nvSpPr>
        <p:spPr bwMode="auto">
          <a:xfrm>
            <a:off x="357158" y="785794"/>
            <a:ext cx="8215370" cy="4247317"/>
          </a:xfrm>
          <a:prstGeom prst="rect">
            <a:avLst/>
          </a:prstGeom>
          <a:noFill/>
          <a:ln w="9525" algn="ctr">
            <a:noFill/>
            <a:miter lim="800000"/>
            <a:headEnd/>
            <a:tailEnd/>
          </a:ln>
        </p:spPr>
        <p:txBody>
          <a:bodyPr wrap="square">
            <a:spAutoFit/>
          </a:bodyPr>
          <a:lstStyle/>
          <a:p>
            <a:pPr>
              <a:lnSpc>
                <a:spcPct val="150000"/>
              </a:lnSpc>
              <a:buClr>
                <a:schemeClr val="tx1"/>
              </a:buClr>
              <a:buFont typeface="Wingdings" pitchFamily="2" charset="2"/>
              <a:buChar char="Ø"/>
            </a:pPr>
            <a:r>
              <a:rPr lang="en-US" altLang="zh-CN" b="0" dirty="0" smtClean="0">
                <a:solidFill>
                  <a:schemeClr val="tx1"/>
                </a:solidFill>
                <a:ea typeface="+mj-ea"/>
                <a:cs typeface="Times New Roman" pitchFamily="18" charset="0"/>
              </a:rPr>
              <a:t> For macro coding, users need to define variables then use the </a:t>
            </a:r>
            <a:r>
              <a:rPr lang="en-US" altLang="zh-CN" dirty="0" smtClean="0">
                <a:ea typeface="+mj-ea"/>
                <a:cs typeface="Times New Roman" pitchFamily="18" charset="0"/>
              </a:rPr>
              <a:t>assigned names in program. </a:t>
            </a:r>
          </a:p>
          <a:p>
            <a:pPr>
              <a:lnSpc>
                <a:spcPct val="150000"/>
              </a:lnSpc>
              <a:buClr>
                <a:schemeClr val="tx1"/>
              </a:buClr>
              <a:buFont typeface="Wingdings" pitchFamily="2" charset="2"/>
              <a:buChar char="Ø"/>
            </a:pPr>
            <a:r>
              <a:rPr lang="en-US" altLang="zh-CN" b="0" dirty="0" smtClean="0">
                <a:solidFill>
                  <a:schemeClr val="tx1"/>
                </a:solidFill>
                <a:ea typeface="+mj-ea"/>
                <a:cs typeface="Times New Roman" pitchFamily="18" charset="0"/>
              </a:rPr>
              <a:t> Call macro</a:t>
            </a:r>
          </a:p>
          <a:p>
            <a:pPr>
              <a:lnSpc>
                <a:spcPct val="150000"/>
              </a:lnSpc>
              <a:buClr>
                <a:srgbClr val="CC3300"/>
              </a:buClr>
            </a:pPr>
            <a:r>
              <a:rPr lang="en-US" altLang="zh-CN" dirty="0" smtClean="0">
                <a:ea typeface="+mj-ea"/>
                <a:cs typeface="Times New Roman" pitchFamily="18" charset="0"/>
              </a:rPr>
              <a:t>There are many ways for calling macro:</a:t>
            </a:r>
          </a:p>
          <a:p>
            <a:pPr>
              <a:lnSpc>
                <a:spcPct val="150000"/>
              </a:lnSpc>
              <a:buClr>
                <a:schemeClr val="tx1"/>
              </a:buClr>
              <a:buFont typeface="Wingdings" pitchFamily="2" charset="2"/>
              <a:buChar char="l"/>
            </a:pPr>
            <a:r>
              <a:rPr lang="en-US" altLang="zh-CN" b="0" dirty="0" smtClean="0">
                <a:solidFill>
                  <a:schemeClr val="tx1"/>
                </a:solidFill>
                <a:ea typeface="+mj-ea"/>
                <a:cs typeface="Times New Roman" pitchFamily="18" charset="0"/>
              </a:rPr>
              <a:t> Function key</a:t>
            </a:r>
          </a:p>
          <a:p>
            <a:pPr>
              <a:lnSpc>
                <a:spcPct val="150000"/>
              </a:lnSpc>
              <a:buClr>
                <a:schemeClr val="tx1"/>
              </a:buClr>
              <a:buFont typeface="Wingdings" pitchFamily="2" charset="2"/>
              <a:buChar char="l"/>
            </a:pPr>
            <a:r>
              <a:rPr lang="en-US" altLang="zh-CN" dirty="0" smtClean="0">
                <a:ea typeface="+mj-ea"/>
                <a:cs typeface="Times New Roman" pitchFamily="18" charset="0"/>
              </a:rPr>
              <a:t> Timer</a:t>
            </a:r>
          </a:p>
          <a:p>
            <a:pPr>
              <a:lnSpc>
                <a:spcPct val="150000"/>
              </a:lnSpc>
              <a:buClr>
                <a:schemeClr val="tx1"/>
              </a:buClr>
              <a:buFont typeface="Wingdings" pitchFamily="2" charset="2"/>
              <a:buChar char="l"/>
            </a:pPr>
            <a:r>
              <a:rPr lang="en-US" altLang="zh-CN" b="0" dirty="0" smtClean="0">
                <a:solidFill>
                  <a:schemeClr val="tx1"/>
                </a:solidFill>
                <a:ea typeface="+mj-ea"/>
                <a:cs typeface="Times New Roman" pitchFamily="18" charset="0"/>
              </a:rPr>
              <a:t> PLC Control</a:t>
            </a:r>
          </a:p>
          <a:p>
            <a:pPr>
              <a:lnSpc>
                <a:spcPct val="150000"/>
              </a:lnSpc>
              <a:buClr>
                <a:schemeClr val="tx1"/>
              </a:buClr>
              <a:buFont typeface="Wingdings" pitchFamily="2" charset="2"/>
              <a:buChar char="l"/>
            </a:pPr>
            <a:r>
              <a:rPr lang="en-US" altLang="zh-CN" dirty="0" smtClean="0">
                <a:ea typeface="+mj-ea"/>
                <a:cs typeface="Times New Roman" pitchFamily="18" charset="0"/>
              </a:rPr>
              <a:t> Event</a:t>
            </a:r>
          </a:p>
          <a:p>
            <a:pPr>
              <a:lnSpc>
                <a:spcPct val="150000"/>
              </a:lnSpc>
              <a:buClr>
                <a:schemeClr val="tx1"/>
              </a:buClr>
              <a:buFont typeface="Wingdings" pitchFamily="2" charset="2"/>
              <a:buChar char="l"/>
            </a:pPr>
            <a:r>
              <a:rPr lang="en-US" altLang="zh-CN" b="0" dirty="0" smtClean="0">
                <a:solidFill>
                  <a:schemeClr val="tx1"/>
                </a:solidFill>
                <a:ea typeface="+mj-ea"/>
                <a:cs typeface="Times New Roman" pitchFamily="18" charset="0"/>
              </a:rPr>
              <a:t> Notification</a:t>
            </a:r>
          </a:p>
          <a:p>
            <a:pPr>
              <a:lnSpc>
                <a:spcPct val="150000"/>
              </a:lnSpc>
              <a:buClr>
                <a:schemeClr val="tx1"/>
              </a:buClr>
              <a:buFont typeface="Wingdings" pitchFamily="2" charset="2"/>
              <a:buChar char="l"/>
            </a:pPr>
            <a:r>
              <a:rPr lang="en-US" altLang="zh-CN" dirty="0" smtClean="0">
                <a:ea typeface="+mj-ea"/>
                <a:cs typeface="Times New Roman" pitchFamily="18" charset="0"/>
              </a:rPr>
              <a:t> HMI system start</a:t>
            </a:r>
            <a:r>
              <a:rPr lang="en-US" altLang="zh-CN" b="0" dirty="0" smtClean="0">
                <a:solidFill>
                  <a:schemeClr val="tx1"/>
                </a:solidFill>
                <a:ea typeface="+mj-ea"/>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Password Protection</a:t>
            </a:r>
          </a:p>
        </p:txBody>
      </p:sp>
      <p:sp>
        <p:nvSpPr>
          <p:cNvPr id="9" name="Text Box 20"/>
          <p:cNvSpPr txBox="1">
            <a:spLocks noChangeArrowheads="1"/>
          </p:cNvSpPr>
          <p:nvPr/>
        </p:nvSpPr>
        <p:spPr bwMode="auto">
          <a:xfrm>
            <a:off x="357158" y="785794"/>
            <a:ext cx="8215370" cy="1338828"/>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dirty="0" err="1" smtClean="0">
                <a:ea typeface="+mj-ea"/>
                <a:cs typeface="Times New Roman" pitchFamily="18" charset="0"/>
              </a:rPr>
              <a:t>HMIware</a:t>
            </a:r>
            <a:r>
              <a:rPr lang="en-US" altLang="zh-CN" dirty="0" smtClean="0">
                <a:ea typeface="+mj-ea"/>
                <a:cs typeface="Times New Roman" pitchFamily="18" charset="0"/>
              </a:rPr>
              <a:t> provides powerful password protection for users to ensure security of user’s intellectual property.  Mainly the passwords are used for project protection, window protection, and important component protection.</a:t>
            </a:r>
            <a:endParaRPr lang="en-US" altLang="zh-CN" b="0" dirty="0" smtClean="0">
              <a:solidFill>
                <a:schemeClr val="tx1"/>
              </a:solidFill>
              <a:ea typeface="+mj-ea"/>
              <a:cs typeface="Times New Roman" pitchFamily="18" charset="0"/>
            </a:endParaRPr>
          </a:p>
        </p:txBody>
      </p:sp>
      <p:sp>
        <p:nvSpPr>
          <p:cNvPr id="7" name="Text Box 20"/>
          <p:cNvSpPr txBox="1">
            <a:spLocks noChangeArrowheads="1"/>
          </p:cNvSpPr>
          <p:nvPr/>
        </p:nvSpPr>
        <p:spPr bwMode="auto">
          <a:xfrm>
            <a:off x="357158" y="2214554"/>
            <a:ext cx="2239011" cy="369332"/>
          </a:xfrm>
          <a:prstGeom prst="rect">
            <a:avLst/>
          </a:prstGeom>
          <a:noFill/>
          <a:ln w="9525" algn="ctr">
            <a:noFill/>
            <a:miter lim="800000"/>
            <a:headEnd/>
            <a:tailEnd/>
          </a:ln>
        </p:spPr>
        <p:txBody>
          <a:bodyPr wrap="none">
            <a:spAutoFit/>
          </a:bodyPr>
          <a:lstStyle/>
          <a:p>
            <a:pPr>
              <a:buClr>
                <a:schemeClr val="tx1"/>
              </a:buClr>
              <a:buFont typeface="Wingdings" pitchFamily="2" charset="2"/>
              <a:buChar char="Ø"/>
            </a:pPr>
            <a:r>
              <a:rPr lang="en-US" altLang="zh-CN" dirty="0" smtClean="0">
                <a:solidFill>
                  <a:schemeClr val="tx1"/>
                </a:solidFill>
                <a:cs typeface="Times New Roman" pitchFamily="18" charset="0"/>
              </a:rPr>
              <a:t> Project </a:t>
            </a:r>
            <a:r>
              <a:rPr lang="en-US" altLang="zh-CN" dirty="0">
                <a:solidFill>
                  <a:schemeClr val="tx1"/>
                </a:solidFill>
                <a:cs typeface="Times New Roman" pitchFamily="18" charset="0"/>
              </a:rPr>
              <a:t>protection</a:t>
            </a:r>
            <a:endParaRPr lang="zh-CN" altLang="en-US" dirty="0">
              <a:solidFill>
                <a:schemeClr val="tx1"/>
              </a:solidFill>
              <a:cs typeface="Times New Roman" pitchFamily="18" charset="0"/>
            </a:endParaRPr>
          </a:p>
        </p:txBody>
      </p:sp>
      <p:pic>
        <p:nvPicPr>
          <p:cNvPr id="14" name="Picture 4"/>
          <p:cNvPicPr>
            <a:picLocks noChangeAspect="1" noChangeArrowheads="1"/>
          </p:cNvPicPr>
          <p:nvPr/>
        </p:nvPicPr>
        <p:blipFill>
          <a:blip r:embed="rId3" cstate="print"/>
          <a:srcRect/>
          <a:stretch>
            <a:fillRect/>
          </a:stretch>
        </p:blipFill>
        <p:spPr bwMode="auto">
          <a:xfrm>
            <a:off x="500034" y="4572008"/>
            <a:ext cx="2330439" cy="1977544"/>
          </a:xfrm>
          <a:prstGeom prst="rect">
            <a:avLst/>
          </a:prstGeom>
          <a:noFill/>
          <a:ln w="9525" algn="ctr">
            <a:noFill/>
            <a:miter lim="800000"/>
            <a:headEnd/>
            <a:tailEnd/>
          </a:ln>
        </p:spPr>
      </p:pic>
      <p:sp>
        <p:nvSpPr>
          <p:cNvPr id="15" name="Text Box 20"/>
          <p:cNvSpPr txBox="1">
            <a:spLocks noChangeArrowheads="1"/>
          </p:cNvSpPr>
          <p:nvPr/>
        </p:nvSpPr>
        <p:spPr bwMode="auto">
          <a:xfrm>
            <a:off x="4429124" y="2643182"/>
            <a:ext cx="4444486" cy="369332"/>
          </a:xfrm>
          <a:prstGeom prst="rect">
            <a:avLst/>
          </a:prstGeom>
          <a:noFill/>
          <a:ln w="9525" algn="ctr">
            <a:noFill/>
            <a:miter lim="800000"/>
            <a:headEnd/>
            <a:tailEnd/>
          </a:ln>
        </p:spPr>
        <p:txBody>
          <a:bodyPr wrap="none">
            <a:spAutoFit/>
          </a:bodyPr>
          <a:lstStyle/>
          <a:p>
            <a:pPr>
              <a:buClr>
                <a:srgbClr val="CC3300"/>
              </a:buClr>
            </a:pPr>
            <a:r>
              <a:rPr lang="en-US" altLang="zh-CN" b="0" dirty="0">
                <a:solidFill>
                  <a:schemeClr val="tx1"/>
                </a:solidFill>
                <a:cs typeface="Times New Roman" pitchFamily="18" charset="0"/>
              </a:rPr>
              <a:t>Password for uploading project from HMI.</a:t>
            </a:r>
            <a:endParaRPr lang="zh-CN" altLang="en-US" b="0" dirty="0">
              <a:solidFill>
                <a:schemeClr val="tx1"/>
              </a:solidFill>
              <a:cs typeface="Times New Roman" pitchFamily="18" charset="0"/>
            </a:endParaRPr>
          </a:p>
        </p:txBody>
      </p:sp>
      <p:sp>
        <p:nvSpPr>
          <p:cNvPr id="16" name="Text Box 20"/>
          <p:cNvSpPr txBox="1">
            <a:spLocks noChangeArrowheads="1"/>
          </p:cNvSpPr>
          <p:nvPr/>
        </p:nvSpPr>
        <p:spPr bwMode="auto">
          <a:xfrm>
            <a:off x="4429124" y="3214686"/>
            <a:ext cx="4143404" cy="646331"/>
          </a:xfrm>
          <a:prstGeom prst="rect">
            <a:avLst/>
          </a:prstGeom>
          <a:noFill/>
          <a:ln w="9525" algn="ctr">
            <a:noFill/>
            <a:miter lim="800000"/>
            <a:headEnd/>
            <a:tailEnd/>
          </a:ln>
        </p:spPr>
        <p:txBody>
          <a:bodyPr wrap="square">
            <a:spAutoFit/>
          </a:bodyPr>
          <a:lstStyle/>
          <a:p>
            <a:pPr>
              <a:buClr>
                <a:srgbClr val="CC3300"/>
              </a:buClr>
            </a:pPr>
            <a:r>
              <a:rPr lang="en-US" altLang="zh-CN" b="0" dirty="0">
                <a:solidFill>
                  <a:schemeClr val="tx1"/>
                </a:solidFill>
                <a:cs typeface="Times New Roman" pitchFamily="18" charset="0"/>
              </a:rPr>
              <a:t>Password for </a:t>
            </a:r>
            <a:r>
              <a:rPr lang="en-US" altLang="zh-CN" dirty="0" smtClean="0">
                <a:cs typeface="Times New Roman" pitchFamily="18" charset="0"/>
              </a:rPr>
              <a:t>de</a:t>
            </a:r>
            <a:r>
              <a:rPr lang="en-US" altLang="zh-CN" b="0" dirty="0" smtClean="0">
                <a:solidFill>
                  <a:schemeClr val="tx1"/>
                </a:solidFill>
                <a:cs typeface="Times New Roman" pitchFamily="18" charset="0"/>
              </a:rPr>
              <a:t>compiling </a:t>
            </a:r>
            <a:r>
              <a:rPr lang="en-US" altLang="zh-CN" b="0" dirty="0">
                <a:solidFill>
                  <a:schemeClr val="tx1"/>
                </a:solidFill>
                <a:cs typeface="Times New Roman" pitchFamily="18" charset="0"/>
              </a:rPr>
              <a:t>the file(.</a:t>
            </a:r>
            <a:r>
              <a:rPr lang="en-US" altLang="zh-CN" b="0" dirty="0" err="1">
                <a:solidFill>
                  <a:schemeClr val="tx1"/>
                </a:solidFill>
                <a:cs typeface="Times New Roman" pitchFamily="18" charset="0"/>
              </a:rPr>
              <a:t>pkg</a:t>
            </a:r>
            <a:r>
              <a:rPr lang="en-US" altLang="zh-CN" b="0" dirty="0">
                <a:solidFill>
                  <a:schemeClr val="tx1"/>
                </a:solidFill>
                <a:cs typeface="Times New Roman" pitchFamily="18" charset="0"/>
              </a:rPr>
              <a:t>) </a:t>
            </a:r>
            <a:r>
              <a:rPr lang="en-US" altLang="zh-CN" b="0" dirty="0" smtClean="0">
                <a:solidFill>
                  <a:schemeClr val="tx1"/>
                </a:solidFill>
                <a:cs typeface="Times New Roman" pitchFamily="18" charset="0"/>
              </a:rPr>
              <a:t>which uploaded </a:t>
            </a:r>
            <a:r>
              <a:rPr lang="en-US" altLang="zh-CN" b="0" dirty="0">
                <a:solidFill>
                  <a:schemeClr val="tx1"/>
                </a:solidFill>
                <a:cs typeface="Times New Roman" pitchFamily="18" charset="0"/>
              </a:rPr>
              <a:t>from HMI.</a:t>
            </a:r>
            <a:endParaRPr lang="zh-CN" altLang="en-US" b="0" dirty="0">
              <a:solidFill>
                <a:schemeClr val="tx1"/>
              </a:solidFill>
              <a:cs typeface="Times New Roman" pitchFamily="18" charset="0"/>
            </a:endParaRPr>
          </a:p>
        </p:txBody>
      </p:sp>
      <p:sp>
        <p:nvSpPr>
          <p:cNvPr id="17" name="Text Box 20"/>
          <p:cNvSpPr txBox="1">
            <a:spLocks noChangeArrowheads="1"/>
          </p:cNvSpPr>
          <p:nvPr/>
        </p:nvSpPr>
        <p:spPr bwMode="auto">
          <a:xfrm>
            <a:off x="3214678" y="5286388"/>
            <a:ext cx="4682692" cy="369332"/>
          </a:xfrm>
          <a:prstGeom prst="rect">
            <a:avLst/>
          </a:prstGeom>
          <a:noFill/>
          <a:ln w="9525" algn="ctr">
            <a:noFill/>
            <a:miter lim="800000"/>
            <a:headEnd/>
            <a:tailEnd/>
          </a:ln>
        </p:spPr>
        <p:txBody>
          <a:bodyPr wrap="none">
            <a:spAutoFit/>
          </a:bodyPr>
          <a:lstStyle/>
          <a:p>
            <a:pPr>
              <a:buClr>
                <a:srgbClr val="CC3300"/>
              </a:buClr>
            </a:pPr>
            <a:r>
              <a:rPr lang="en-US" altLang="zh-CN" b="0" dirty="0">
                <a:solidFill>
                  <a:schemeClr val="tx1"/>
                </a:solidFill>
                <a:cs typeface="Times New Roman" pitchFamily="18" charset="0"/>
              </a:rPr>
              <a:t>Password for opening the project file (.</a:t>
            </a:r>
            <a:r>
              <a:rPr lang="en-US" altLang="zh-CN" b="0" dirty="0" err="1">
                <a:solidFill>
                  <a:schemeClr val="tx1"/>
                </a:solidFill>
                <a:cs typeface="Times New Roman" pitchFamily="18" charset="0"/>
              </a:rPr>
              <a:t>wpj</a:t>
            </a:r>
            <a:r>
              <a:rPr lang="en-US" altLang="zh-CN" b="0" dirty="0">
                <a:solidFill>
                  <a:schemeClr val="tx1"/>
                </a:solidFill>
                <a:cs typeface="Times New Roman" pitchFamily="18" charset="0"/>
              </a:rPr>
              <a:t>).</a:t>
            </a:r>
            <a:endParaRPr lang="zh-CN" altLang="en-US" b="0" dirty="0">
              <a:solidFill>
                <a:schemeClr val="tx1"/>
              </a:solidFill>
              <a:cs typeface="Times New Roman" pitchFamily="18" charset="0"/>
            </a:endParaRPr>
          </a:p>
        </p:txBody>
      </p:sp>
      <p:pic>
        <p:nvPicPr>
          <p:cNvPr id="9219" name="Picture 3"/>
          <p:cNvPicPr>
            <a:picLocks noChangeAspect="1" noChangeArrowheads="1"/>
          </p:cNvPicPr>
          <p:nvPr/>
        </p:nvPicPr>
        <p:blipFill>
          <a:blip r:embed="rId4"/>
          <a:srcRect/>
          <a:stretch>
            <a:fillRect/>
          </a:stretch>
        </p:blipFill>
        <p:spPr bwMode="auto">
          <a:xfrm>
            <a:off x="500034" y="2678046"/>
            <a:ext cx="4000528" cy="336614"/>
          </a:xfrm>
          <a:prstGeom prst="rect">
            <a:avLst/>
          </a:prstGeom>
          <a:noFill/>
          <a:ln w="9525">
            <a:noFill/>
            <a:miter lim="800000"/>
            <a:headEnd/>
            <a:tailEnd/>
          </a:ln>
          <a:effectLst/>
        </p:spPr>
      </p:pic>
      <p:pic>
        <p:nvPicPr>
          <p:cNvPr id="9220" name="Picture 4"/>
          <p:cNvPicPr>
            <a:picLocks noChangeAspect="1" noChangeArrowheads="1"/>
          </p:cNvPicPr>
          <p:nvPr/>
        </p:nvPicPr>
        <p:blipFill>
          <a:blip r:embed="rId5"/>
          <a:srcRect/>
          <a:stretch>
            <a:fillRect/>
          </a:stretch>
        </p:blipFill>
        <p:spPr bwMode="auto">
          <a:xfrm>
            <a:off x="500033" y="3378138"/>
            <a:ext cx="3987582" cy="336614"/>
          </a:xfrm>
          <a:prstGeom prst="rect">
            <a:avLst/>
          </a:prstGeom>
          <a:noFill/>
          <a:ln w="9525">
            <a:noFill/>
            <a:miter lim="800000"/>
            <a:headEnd/>
            <a:tailEnd/>
          </a:ln>
          <a:effectLst/>
        </p:spPr>
      </p:pic>
      <p:pic>
        <p:nvPicPr>
          <p:cNvPr id="9221" name="Picture 5"/>
          <p:cNvPicPr>
            <a:picLocks noChangeAspect="1" noChangeArrowheads="1"/>
          </p:cNvPicPr>
          <p:nvPr/>
        </p:nvPicPr>
        <p:blipFill>
          <a:blip r:embed="rId6"/>
          <a:srcRect/>
          <a:stretch>
            <a:fillRect/>
          </a:stretch>
        </p:blipFill>
        <p:spPr bwMode="auto">
          <a:xfrm>
            <a:off x="500033" y="4034027"/>
            <a:ext cx="4000523" cy="323667"/>
          </a:xfrm>
          <a:prstGeom prst="rect">
            <a:avLst/>
          </a:prstGeom>
          <a:noFill/>
          <a:ln w="9525">
            <a:noFill/>
            <a:miter lim="800000"/>
            <a:headEnd/>
            <a:tailEnd/>
          </a:ln>
          <a:effectLst/>
        </p:spPr>
      </p:pic>
      <p:sp>
        <p:nvSpPr>
          <p:cNvPr id="18" name="Text Box 20"/>
          <p:cNvSpPr txBox="1">
            <a:spLocks noChangeArrowheads="1"/>
          </p:cNvSpPr>
          <p:nvPr/>
        </p:nvSpPr>
        <p:spPr bwMode="auto">
          <a:xfrm>
            <a:off x="4429124" y="4000504"/>
            <a:ext cx="3703001" cy="369332"/>
          </a:xfrm>
          <a:prstGeom prst="rect">
            <a:avLst/>
          </a:prstGeom>
          <a:noFill/>
          <a:ln w="9525" algn="ctr">
            <a:noFill/>
            <a:miter lim="800000"/>
            <a:headEnd/>
            <a:tailEnd/>
          </a:ln>
        </p:spPr>
        <p:txBody>
          <a:bodyPr wrap="none">
            <a:spAutoFit/>
          </a:bodyPr>
          <a:lstStyle/>
          <a:p>
            <a:pPr>
              <a:buClr>
                <a:srgbClr val="CC3300"/>
              </a:buClr>
            </a:pPr>
            <a:r>
              <a:rPr lang="en-US" altLang="zh-CN" b="0" dirty="0">
                <a:solidFill>
                  <a:schemeClr val="tx1"/>
                </a:solidFill>
                <a:cs typeface="Times New Roman" pitchFamily="18" charset="0"/>
              </a:rPr>
              <a:t>Password for </a:t>
            </a:r>
            <a:r>
              <a:rPr lang="en-US" altLang="zh-CN" b="0" dirty="0" smtClean="0">
                <a:solidFill>
                  <a:schemeClr val="tx1"/>
                </a:solidFill>
                <a:cs typeface="Times New Roman" pitchFamily="18" charset="0"/>
              </a:rPr>
              <a:t>downloading project.</a:t>
            </a:r>
            <a:endParaRPr lang="zh-CN" altLang="en-US" b="0" dirty="0">
              <a:solidFill>
                <a:schemeClr val="tx1"/>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Password Protection</a:t>
            </a:r>
          </a:p>
        </p:txBody>
      </p:sp>
      <p:sp>
        <p:nvSpPr>
          <p:cNvPr id="9" name="Text Box 20"/>
          <p:cNvSpPr txBox="1">
            <a:spLocks noChangeArrowheads="1"/>
          </p:cNvSpPr>
          <p:nvPr/>
        </p:nvSpPr>
        <p:spPr bwMode="auto">
          <a:xfrm>
            <a:off x="357158" y="785794"/>
            <a:ext cx="8215370" cy="451406"/>
          </a:xfrm>
          <a:prstGeom prst="rect">
            <a:avLst/>
          </a:prstGeom>
          <a:noFill/>
          <a:ln w="9525" algn="ctr">
            <a:noFill/>
            <a:miter lim="800000"/>
            <a:headEnd/>
            <a:tailEnd/>
          </a:ln>
        </p:spPr>
        <p:txBody>
          <a:bodyPr wrap="square">
            <a:spAutoFit/>
          </a:bodyPr>
          <a:lstStyle/>
          <a:p>
            <a:pPr>
              <a:lnSpc>
                <a:spcPct val="150000"/>
              </a:lnSpc>
              <a:buClr>
                <a:srgbClr val="CC3300"/>
              </a:buClr>
            </a:pPr>
            <a:endParaRPr lang="en-US" altLang="zh-CN" b="0" dirty="0" smtClean="0">
              <a:solidFill>
                <a:schemeClr val="tx1"/>
              </a:solidFill>
              <a:ea typeface="+mj-ea"/>
              <a:cs typeface="Times New Roman" pitchFamily="18" charset="0"/>
            </a:endParaRPr>
          </a:p>
        </p:txBody>
      </p:sp>
      <p:sp>
        <p:nvSpPr>
          <p:cNvPr id="19" name="矩形 18"/>
          <p:cNvSpPr/>
          <p:nvPr/>
        </p:nvSpPr>
        <p:spPr>
          <a:xfrm>
            <a:off x="428596" y="857232"/>
            <a:ext cx="8143932" cy="1615827"/>
          </a:xfrm>
          <a:prstGeom prst="rect">
            <a:avLst/>
          </a:prstGeom>
        </p:spPr>
        <p:txBody>
          <a:bodyPr wrap="square">
            <a:spAutoFit/>
          </a:bodyPr>
          <a:lstStyle/>
          <a:p>
            <a:pPr>
              <a:buClr>
                <a:schemeClr val="tx1"/>
              </a:buClr>
              <a:buFont typeface="Wingdings" pitchFamily="2" charset="2"/>
              <a:buChar char="Ø"/>
            </a:pPr>
            <a:r>
              <a:rPr lang="en-US" altLang="zh-CN" dirty="0" smtClean="0">
                <a:cs typeface="Times New Roman" pitchFamily="18" charset="0"/>
              </a:rPr>
              <a:t> Component protection</a:t>
            </a:r>
          </a:p>
          <a:p>
            <a:pPr>
              <a:lnSpc>
                <a:spcPct val="150000"/>
              </a:lnSpc>
              <a:buClr>
                <a:srgbClr val="CC3300"/>
              </a:buClr>
            </a:pPr>
            <a:r>
              <a:rPr lang="en-US" altLang="zh-CN" dirty="0" smtClean="0">
                <a:cs typeface="Times New Roman" pitchFamily="18" charset="0"/>
              </a:rPr>
              <a:t>To avoid disoperation, users could set user permissions and security levels to require password for operation. 32 user permissions and 16 security levels are settable.</a:t>
            </a:r>
            <a:endParaRPr lang="zh-CN" altLang="en-US" dirty="0">
              <a:cs typeface="Times New Roman" pitchFamily="18" charset="0"/>
            </a:endParaRPr>
          </a:p>
        </p:txBody>
      </p:sp>
      <p:pic>
        <p:nvPicPr>
          <p:cNvPr id="10242" name="Picture 2"/>
          <p:cNvPicPr>
            <a:picLocks noChangeAspect="1" noChangeArrowheads="1"/>
          </p:cNvPicPr>
          <p:nvPr/>
        </p:nvPicPr>
        <p:blipFill>
          <a:blip r:embed="rId3"/>
          <a:srcRect/>
          <a:stretch>
            <a:fillRect/>
          </a:stretch>
        </p:blipFill>
        <p:spPr bwMode="auto">
          <a:xfrm>
            <a:off x="571472" y="2443185"/>
            <a:ext cx="4286250" cy="420052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5214942" y="2285992"/>
            <a:ext cx="2466975" cy="4276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Password Protection</a:t>
            </a:r>
          </a:p>
        </p:txBody>
      </p:sp>
      <p:sp>
        <p:nvSpPr>
          <p:cNvPr id="9" name="Text Box 20"/>
          <p:cNvSpPr txBox="1">
            <a:spLocks noChangeArrowheads="1"/>
          </p:cNvSpPr>
          <p:nvPr/>
        </p:nvSpPr>
        <p:spPr bwMode="auto">
          <a:xfrm>
            <a:off x="357158" y="785794"/>
            <a:ext cx="8215370" cy="451406"/>
          </a:xfrm>
          <a:prstGeom prst="rect">
            <a:avLst/>
          </a:prstGeom>
          <a:noFill/>
          <a:ln w="9525" algn="ctr">
            <a:noFill/>
            <a:miter lim="800000"/>
            <a:headEnd/>
            <a:tailEnd/>
          </a:ln>
        </p:spPr>
        <p:txBody>
          <a:bodyPr wrap="square">
            <a:spAutoFit/>
          </a:bodyPr>
          <a:lstStyle/>
          <a:p>
            <a:pPr>
              <a:lnSpc>
                <a:spcPct val="150000"/>
              </a:lnSpc>
              <a:buClr>
                <a:srgbClr val="CC3300"/>
              </a:buClr>
            </a:pPr>
            <a:endParaRPr lang="en-US" altLang="zh-CN" b="0" dirty="0" smtClean="0">
              <a:solidFill>
                <a:schemeClr val="tx1"/>
              </a:solidFill>
              <a:ea typeface="+mj-ea"/>
              <a:cs typeface="Times New Roman" pitchFamily="18" charset="0"/>
            </a:endParaRPr>
          </a:p>
        </p:txBody>
      </p:sp>
      <p:sp>
        <p:nvSpPr>
          <p:cNvPr id="19" name="矩形 18"/>
          <p:cNvSpPr/>
          <p:nvPr/>
        </p:nvSpPr>
        <p:spPr>
          <a:xfrm>
            <a:off x="428596" y="857232"/>
            <a:ext cx="7389331" cy="923330"/>
          </a:xfrm>
          <a:prstGeom prst="rect">
            <a:avLst/>
          </a:prstGeom>
        </p:spPr>
        <p:txBody>
          <a:bodyPr wrap="none">
            <a:spAutoFit/>
          </a:bodyPr>
          <a:lstStyle/>
          <a:p>
            <a:pPr>
              <a:lnSpc>
                <a:spcPct val="150000"/>
              </a:lnSpc>
              <a:buClr>
                <a:schemeClr val="tx1"/>
              </a:buClr>
              <a:buFont typeface="Wingdings" pitchFamily="2" charset="2"/>
              <a:buChar char="Ø"/>
            </a:pPr>
            <a:r>
              <a:rPr lang="en-US" altLang="zh-CN" dirty="0" smtClean="0">
                <a:cs typeface="Times New Roman" pitchFamily="18" charset="0"/>
              </a:rPr>
              <a:t> Window protection</a:t>
            </a:r>
          </a:p>
          <a:p>
            <a:pPr>
              <a:lnSpc>
                <a:spcPct val="150000"/>
              </a:lnSpc>
              <a:buClr>
                <a:srgbClr val="CC3300"/>
              </a:buClr>
            </a:pPr>
            <a:r>
              <a:rPr lang="en-US" altLang="zh-CN" dirty="0" smtClean="0">
                <a:cs typeface="Times New Roman" pitchFamily="18" charset="0"/>
              </a:rPr>
              <a:t>It is similar with component protection, but only support security level.</a:t>
            </a:r>
            <a:endParaRPr lang="zh-CN" altLang="en-US" dirty="0">
              <a:cs typeface="Times New Roman" pitchFamily="18" charset="0"/>
            </a:endParaRPr>
          </a:p>
        </p:txBody>
      </p:sp>
      <p:pic>
        <p:nvPicPr>
          <p:cNvPr id="13" name="Picture 3"/>
          <p:cNvPicPr>
            <a:picLocks noChangeAspect="1" noChangeArrowheads="1"/>
          </p:cNvPicPr>
          <p:nvPr/>
        </p:nvPicPr>
        <p:blipFill>
          <a:blip r:embed="rId3"/>
          <a:srcRect/>
          <a:stretch>
            <a:fillRect/>
          </a:stretch>
        </p:blipFill>
        <p:spPr bwMode="auto">
          <a:xfrm>
            <a:off x="2428860" y="1928802"/>
            <a:ext cx="2466975" cy="4276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Insight into Database</a:t>
            </a:r>
          </a:p>
        </p:txBody>
      </p:sp>
      <p:sp>
        <p:nvSpPr>
          <p:cNvPr id="13" name="Text Box 20"/>
          <p:cNvSpPr txBox="1">
            <a:spLocks noChangeArrowheads="1"/>
          </p:cNvSpPr>
          <p:nvPr/>
        </p:nvSpPr>
        <p:spPr bwMode="auto">
          <a:xfrm>
            <a:off x="1847669" y="2643182"/>
            <a:ext cx="6572296" cy="1754326"/>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solidFill>
                  <a:schemeClr val="tx1"/>
                </a:solidFill>
                <a:ea typeface="+mj-ea"/>
                <a:cs typeface="Times New Roman" pitchFamily="18" charset="0"/>
              </a:rPr>
              <a:t>Text Library</a:t>
            </a:r>
            <a:r>
              <a:rPr lang="en-US" altLang="zh-CN" dirty="0" smtClean="0">
                <a:solidFill>
                  <a:schemeClr val="tx1"/>
                </a:solidFill>
                <a:ea typeface="+mj-ea"/>
                <a:cs typeface="Times New Roman" pitchFamily="18" charset="0"/>
              </a:rPr>
              <a:t>: </a:t>
            </a:r>
            <a:r>
              <a:rPr lang="en-US" altLang="zh-CN" dirty="0" smtClean="0">
                <a:ea typeface="+mj-ea"/>
                <a:cs typeface="Times New Roman" pitchFamily="18" charset="0"/>
              </a:rPr>
              <a:t>It </a:t>
            </a:r>
            <a:r>
              <a:rPr lang="en-US" altLang="zh-CN" dirty="0">
                <a:ea typeface="+mj-ea"/>
                <a:cs typeface="Times New Roman" pitchFamily="18" charset="0"/>
              </a:rPr>
              <a:t>is used </a:t>
            </a:r>
            <a:r>
              <a:rPr lang="en-US" altLang="zh-CN" b="0" dirty="0">
                <a:solidFill>
                  <a:schemeClr val="tx1"/>
                </a:solidFill>
                <a:ea typeface="+mj-ea"/>
                <a:cs typeface="Times New Roman" pitchFamily="18" charset="0"/>
              </a:rPr>
              <a:t>to </a:t>
            </a:r>
            <a:r>
              <a:rPr lang="en-US" altLang="zh-CN" b="0" dirty="0" smtClean="0">
                <a:solidFill>
                  <a:schemeClr val="tx1"/>
                </a:solidFill>
                <a:ea typeface="+mj-ea"/>
                <a:cs typeface="Times New Roman" pitchFamily="18" charset="0"/>
              </a:rPr>
              <a:t>store the text content in the project, so that </a:t>
            </a:r>
            <a:r>
              <a:rPr lang="en-US" altLang="zh-CN" dirty="0" smtClean="0">
                <a:ea typeface="+mj-ea"/>
                <a:cs typeface="Times New Roman" pitchFamily="18" charset="0"/>
              </a:rPr>
              <a:t>users no need to input same text tag repeatedly. Text Library support up to 32 kind of languages and users could switch display languages</a:t>
            </a:r>
            <a:endParaRPr lang="zh-CN" altLang="en-US" b="0" dirty="0">
              <a:solidFill>
                <a:schemeClr val="tx1"/>
              </a:solidFill>
              <a:ea typeface="+mj-ea"/>
              <a:cs typeface="Times New Roman" pitchFamily="18" charset="0"/>
            </a:endParaRPr>
          </a:p>
        </p:txBody>
      </p:sp>
      <p:sp>
        <p:nvSpPr>
          <p:cNvPr id="22" name="Text Box 20"/>
          <p:cNvSpPr txBox="1">
            <a:spLocks noChangeArrowheads="1"/>
          </p:cNvSpPr>
          <p:nvPr/>
        </p:nvSpPr>
        <p:spPr bwMode="auto">
          <a:xfrm>
            <a:off x="357159" y="785794"/>
            <a:ext cx="8286808" cy="1754326"/>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0" dirty="0" smtClean="0">
                <a:solidFill>
                  <a:schemeClr val="tx1"/>
                </a:solidFill>
                <a:ea typeface="+mj-ea"/>
                <a:cs typeface="Times New Roman" pitchFamily="18" charset="0"/>
              </a:rPr>
              <a:t>In </a:t>
            </a:r>
            <a:r>
              <a:rPr lang="en-US" altLang="zh-CN" b="0" dirty="0" err="1" smtClean="0">
                <a:solidFill>
                  <a:schemeClr val="tx1"/>
                </a:solidFill>
                <a:ea typeface="+mj-ea"/>
                <a:cs typeface="Times New Roman" pitchFamily="18" charset="0"/>
              </a:rPr>
              <a:t>HMIware</a:t>
            </a:r>
            <a:r>
              <a:rPr lang="en-US" altLang="zh-CN" b="0" dirty="0" smtClean="0">
                <a:solidFill>
                  <a:schemeClr val="tx1"/>
                </a:solidFill>
                <a:ea typeface="+mj-ea"/>
                <a:cs typeface="Times New Roman" pitchFamily="18" charset="0"/>
              </a:rPr>
              <a:t>, users can put the repeat information or background function in database components, then it is easy to control and call the information and function, and reduce data redundancy. Alarm information list/event information list/</a:t>
            </a:r>
            <a:r>
              <a:rPr lang="en-US" altLang="zh-CN" b="0" dirty="0" err="1" smtClean="0">
                <a:solidFill>
                  <a:schemeClr val="tx1"/>
                </a:solidFill>
                <a:ea typeface="+mj-ea"/>
                <a:cs typeface="Times New Roman" pitchFamily="18" charset="0"/>
              </a:rPr>
              <a:t>Datalogger</a:t>
            </a:r>
            <a:r>
              <a:rPr lang="en-US" altLang="zh-CN" b="0" dirty="0" smtClean="0">
                <a:solidFill>
                  <a:schemeClr val="tx1"/>
                </a:solidFill>
                <a:ea typeface="+mj-ea"/>
                <a:cs typeface="Times New Roman" pitchFamily="18" charset="0"/>
              </a:rPr>
              <a:t> are </a:t>
            </a:r>
            <a:r>
              <a:rPr lang="en-US" altLang="zh-CN" dirty="0" smtClean="0">
                <a:ea typeface="+mj-ea"/>
                <a:cs typeface="Times New Roman" pitchFamily="18" charset="0"/>
              </a:rPr>
              <a:t>already referred in above, we will introduce the rest parts. </a:t>
            </a:r>
            <a:endParaRPr lang="zh-CN" altLang="en-US" b="0" dirty="0">
              <a:solidFill>
                <a:schemeClr val="tx1"/>
              </a:solidFill>
              <a:ea typeface="+mj-ea"/>
              <a:cs typeface="Times New Roman" pitchFamily="18" charset="0"/>
            </a:endParaRPr>
          </a:p>
        </p:txBody>
      </p:sp>
      <p:sp>
        <p:nvSpPr>
          <p:cNvPr id="8" name="Text Box 20"/>
          <p:cNvSpPr txBox="1">
            <a:spLocks noChangeArrowheads="1"/>
          </p:cNvSpPr>
          <p:nvPr/>
        </p:nvSpPr>
        <p:spPr bwMode="auto">
          <a:xfrm>
            <a:off x="1847669" y="4434496"/>
            <a:ext cx="6572296" cy="923330"/>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solidFill>
                  <a:schemeClr val="tx1"/>
                </a:solidFill>
                <a:ea typeface="+mj-ea"/>
                <a:cs typeface="Times New Roman" pitchFamily="18" charset="0"/>
              </a:rPr>
              <a:t>Address Tag: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a:t>
            </a:r>
            <a:r>
              <a:rPr lang="en-US" altLang="zh-CN" b="0" dirty="0" smtClean="0">
                <a:solidFill>
                  <a:schemeClr val="tx1"/>
                </a:solidFill>
                <a:ea typeface="+mj-ea"/>
                <a:cs typeface="Times New Roman" pitchFamily="18" charset="0"/>
              </a:rPr>
              <a:t>assign names to addresses to easy to remember. </a:t>
            </a:r>
            <a:endParaRPr lang="zh-CN" altLang="en-US" b="0" dirty="0">
              <a:solidFill>
                <a:schemeClr val="tx1"/>
              </a:solidFill>
              <a:ea typeface="+mj-ea"/>
              <a:cs typeface="Times New Roman" pitchFamily="18" charset="0"/>
            </a:endParaRPr>
          </a:p>
        </p:txBody>
      </p:sp>
      <p:sp>
        <p:nvSpPr>
          <p:cNvPr id="9" name="Text Box 20"/>
          <p:cNvSpPr txBox="1">
            <a:spLocks noChangeArrowheads="1"/>
          </p:cNvSpPr>
          <p:nvPr/>
        </p:nvSpPr>
        <p:spPr bwMode="auto">
          <a:xfrm>
            <a:off x="1847669" y="5304882"/>
            <a:ext cx="6628954" cy="1338828"/>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solidFill>
                  <a:schemeClr val="tx1"/>
                </a:solidFill>
                <a:ea typeface="+mj-ea"/>
                <a:cs typeface="Times New Roman" pitchFamily="18" charset="0"/>
              </a:rPr>
              <a:t>Sound Lib: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a:t>
            </a:r>
            <a:r>
              <a:rPr lang="en-US" altLang="zh-CN" b="0" dirty="0" smtClean="0">
                <a:solidFill>
                  <a:schemeClr val="tx1"/>
                </a:solidFill>
                <a:ea typeface="+mj-ea"/>
                <a:cs typeface="Times New Roman" pitchFamily="18" charset="0"/>
              </a:rPr>
              <a:t>import sound files such as WAV, MP3 </a:t>
            </a:r>
            <a:r>
              <a:rPr lang="en-US" altLang="zh-CN" dirty="0" smtClean="0">
                <a:ea typeface="+mj-ea"/>
                <a:cs typeface="Times New Roman" pitchFamily="18" charset="0"/>
              </a:rPr>
              <a:t>format. Then the sound could be used for touch sound or event/alarm sound. </a:t>
            </a:r>
            <a:endParaRPr lang="zh-CN" altLang="en-US" b="0" dirty="0">
              <a:solidFill>
                <a:schemeClr val="tx1"/>
              </a:solidFill>
              <a:ea typeface="+mj-ea"/>
              <a:cs typeface="Times New Roman" pitchFamily="18" charset="0"/>
            </a:endParaRPr>
          </a:p>
        </p:txBody>
      </p:sp>
      <p:pic>
        <p:nvPicPr>
          <p:cNvPr id="26626" name="Picture 2"/>
          <p:cNvPicPr>
            <a:picLocks noChangeAspect="1" noChangeArrowheads="1"/>
          </p:cNvPicPr>
          <p:nvPr/>
        </p:nvPicPr>
        <p:blipFill>
          <a:blip r:embed="rId3"/>
          <a:srcRect/>
          <a:stretch>
            <a:fillRect/>
          </a:stretch>
        </p:blipFill>
        <p:spPr bwMode="auto">
          <a:xfrm>
            <a:off x="500034" y="2786058"/>
            <a:ext cx="695325" cy="542925"/>
          </a:xfrm>
          <a:prstGeom prst="rect">
            <a:avLst/>
          </a:prstGeom>
          <a:noFill/>
          <a:ln w="9525">
            <a:noFill/>
            <a:miter lim="800000"/>
            <a:headEnd/>
            <a:tailEnd/>
          </a:ln>
          <a:effectLst/>
        </p:spPr>
      </p:pic>
      <p:pic>
        <p:nvPicPr>
          <p:cNvPr id="26627" name="Picture 3"/>
          <p:cNvPicPr>
            <a:picLocks noChangeAspect="1" noChangeArrowheads="1"/>
          </p:cNvPicPr>
          <p:nvPr/>
        </p:nvPicPr>
        <p:blipFill>
          <a:blip r:embed="rId4"/>
          <a:srcRect/>
          <a:stretch>
            <a:fillRect/>
          </a:stretch>
        </p:blipFill>
        <p:spPr bwMode="auto">
          <a:xfrm>
            <a:off x="500034" y="4572008"/>
            <a:ext cx="581025" cy="657225"/>
          </a:xfrm>
          <a:prstGeom prst="rect">
            <a:avLst/>
          </a:prstGeom>
          <a:noFill/>
          <a:ln w="9525">
            <a:noFill/>
            <a:miter lim="800000"/>
            <a:headEnd/>
            <a:tailEnd/>
          </a:ln>
          <a:effectLst/>
        </p:spPr>
      </p:pic>
      <p:pic>
        <p:nvPicPr>
          <p:cNvPr id="26628" name="Picture 4"/>
          <p:cNvPicPr>
            <a:picLocks noChangeAspect="1" noChangeArrowheads="1"/>
          </p:cNvPicPr>
          <p:nvPr/>
        </p:nvPicPr>
        <p:blipFill>
          <a:blip r:embed="rId5"/>
          <a:srcRect/>
          <a:stretch>
            <a:fillRect/>
          </a:stretch>
        </p:blipFill>
        <p:spPr bwMode="auto">
          <a:xfrm>
            <a:off x="500034" y="5500702"/>
            <a:ext cx="638175" cy="552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Insight into Database</a:t>
            </a:r>
          </a:p>
        </p:txBody>
      </p:sp>
      <p:sp>
        <p:nvSpPr>
          <p:cNvPr id="13" name="Text Box 20"/>
          <p:cNvSpPr txBox="1">
            <a:spLocks noChangeArrowheads="1"/>
          </p:cNvSpPr>
          <p:nvPr/>
        </p:nvSpPr>
        <p:spPr bwMode="auto">
          <a:xfrm>
            <a:off x="571472" y="3286124"/>
            <a:ext cx="8215370" cy="3416320"/>
          </a:xfrm>
          <a:prstGeom prst="rect">
            <a:avLst/>
          </a:prstGeom>
          <a:noFill/>
          <a:ln w="9525" algn="ctr">
            <a:noFill/>
            <a:miter lim="800000"/>
            <a:headEnd/>
            <a:tailEnd/>
          </a:ln>
        </p:spPr>
        <p:txBody>
          <a:bodyPr wrap="square">
            <a:spAutoFit/>
          </a:bodyPr>
          <a:lstStyle/>
          <a:p>
            <a:pPr>
              <a:lnSpc>
                <a:spcPct val="150000"/>
              </a:lnSpc>
              <a:buClr>
                <a:schemeClr val="tx1"/>
              </a:buClr>
            </a:pPr>
            <a:r>
              <a:rPr lang="en-US" altLang="zh-CN" dirty="0" smtClean="0">
                <a:ea typeface="+mj-ea"/>
                <a:cs typeface="Times New Roman" pitchFamily="18" charset="0"/>
              </a:rPr>
              <a:t>Main functions for PLC Control:</a:t>
            </a:r>
          </a:p>
          <a:p>
            <a:pPr>
              <a:lnSpc>
                <a:spcPct val="150000"/>
              </a:lnSpc>
              <a:buClr>
                <a:schemeClr val="tx1"/>
              </a:buClr>
              <a:buFont typeface="Wingdings" pitchFamily="2" charset="2"/>
              <a:buChar char="l"/>
            </a:pPr>
            <a:r>
              <a:rPr lang="en-US" altLang="zh-CN" dirty="0" smtClean="0">
                <a:ea typeface="+mj-ea"/>
                <a:cs typeface="Times New Roman" pitchFamily="18" charset="0"/>
              </a:rPr>
              <a:t> Change window </a:t>
            </a:r>
          </a:p>
          <a:p>
            <a:pPr>
              <a:lnSpc>
                <a:spcPct val="150000"/>
              </a:lnSpc>
              <a:buClr>
                <a:schemeClr val="tx1"/>
              </a:buClr>
              <a:buFont typeface="Wingdings" pitchFamily="2" charset="2"/>
              <a:buChar char="l"/>
            </a:pPr>
            <a:r>
              <a:rPr lang="en-US" altLang="zh-CN" b="0" dirty="0" smtClean="0">
                <a:solidFill>
                  <a:schemeClr val="tx1"/>
                </a:solidFill>
                <a:ea typeface="+mj-ea"/>
                <a:cs typeface="Times New Roman" pitchFamily="18" charset="0"/>
              </a:rPr>
              <a:t> Write data to PLC (when switching basic window, write window number to specified register)</a:t>
            </a:r>
          </a:p>
          <a:p>
            <a:pPr>
              <a:lnSpc>
                <a:spcPct val="150000"/>
              </a:lnSpc>
              <a:buClr>
                <a:schemeClr val="tx1"/>
              </a:buClr>
              <a:buFont typeface="Wingdings" pitchFamily="2" charset="2"/>
              <a:buChar char="l"/>
            </a:pPr>
            <a:r>
              <a:rPr lang="en-US" altLang="zh-CN" dirty="0" smtClean="0">
                <a:ea typeface="+mj-ea"/>
                <a:cs typeface="Times New Roman" pitchFamily="18" charset="0"/>
              </a:rPr>
              <a:t> Execute macro</a:t>
            </a:r>
          </a:p>
          <a:p>
            <a:pPr>
              <a:lnSpc>
                <a:spcPct val="150000"/>
              </a:lnSpc>
              <a:buClr>
                <a:schemeClr val="tx1"/>
              </a:buClr>
              <a:buFont typeface="Wingdings" pitchFamily="2" charset="2"/>
              <a:buChar char="l"/>
            </a:pPr>
            <a:r>
              <a:rPr lang="en-US" altLang="zh-CN" dirty="0" smtClean="0">
                <a:ea typeface="+mj-ea"/>
                <a:cs typeface="Times New Roman" pitchFamily="18" charset="0"/>
              </a:rPr>
              <a:t> Report Printout (Print current screen)</a:t>
            </a:r>
          </a:p>
          <a:p>
            <a:pPr>
              <a:lnSpc>
                <a:spcPct val="150000"/>
              </a:lnSpc>
              <a:buClr>
                <a:schemeClr val="tx1"/>
              </a:buClr>
              <a:buFont typeface="Wingdings" pitchFamily="2" charset="2"/>
              <a:buChar char="l"/>
            </a:pPr>
            <a:r>
              <a:rPr lang="en-US" altLang="zh-CN" b="0" dirty="0" smtClean="0">
                <a:solidFill>
                  <a:schemeClr val="tx1"/>
                </a:solidFill>
                <a:ea typeface="+mj-ea"/>
                <a:cs typeface="Times New Roman" pitchFamily="18" charset="0"/>
              </a:rPr>
              <a:t> Screen hard copy (Screens hoot)</a:t>
            </a:r>
          </a:p>
          <a:p>
            <a:pPr>
              <a:lnSpc>
                <a:spcPct val="150000"/>
              </a:lnSpc>
              <a:buClr>
                <a:schemeClr val="tx1"/>
              </a:buClr>
              <a:buFont typeface="Wingdings" pitchFamily="2" charset="2"/>
              <a:buChar char="l"/>
            </a:pPr>
            <a:r>
              <a:rPr lang="en-US" altLang="zh-CN" dirty="0" smtClean="0">
                <a:ea typeface="+mj-ea"/>
                <a:cs typeface="Times New Roman" pitchFamily="18" charset="0"/>
              </a:rPr>
              <a:t> General PLC control(Data transmit)</a:t>
            </a:r>
            <a:endParaRPr lang="zh-CN" altLang="en-US" b="0" dirty="0">
              <a:solidFill>
                <a:schemeClr val="tx1"/>
              </a:solidFill>
              <a:ea typeface="+mj-ea"/>
              <a:cs typeface="Times New Roman" pitchFamily="18" charset="0"/>
            </a:endParaRPr>
          </a:p>
        </p:txBody>
      </p:sp>
      <p:sp>
        <p:nvSpPr>
          <p:cNvPr id="8" name="Text Box 20"/>
          <p:cNvSpPr txBox="1">
            <a:spLocks noChangeArrowheads="1"/>
          </p:cNvSpPr>
          <p:nvPr/>
        </p:nvSpPr>
        <p:spPr bwMode="auto">
          <a:xfrm>
            <a:off x="1857356" y="785794"/>
            <a:ext cx="6858048" cy="866904"/>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solidFill>
                  <a:schemeClr val="tx1"/>
                </a:solidFill>
                <a:ea typeface="+mj-ea"/>
                <a:cs typeface="Times New Roman" pitchFamily="18" charset="0"/>
              </a:rPr>
              <a:t>Schedule List: </a:t>
            </a:r>
            <a:r>
              <a:rPr lang="en-US" altLang="zh-CN" b="0" dirty="0" smtClean="0">
                <a:solidFill>
                  <a:schemeClr val="tx1"/>
                </a:solidFill>
                <a:ea typeface="+mj-ea"/>
                <a:cs typeface="Times New Roman" pitchFamily="18" charset="0"/>
              </a:rPr>
              <a:t>It </a:t>
            </a:r>
            <a:r>
              <a:rPr lang="en-US" altLang="zh-CN" b="0" dirty="0">
                <a:solidFill>
                  <a:schemeClr val="tx1"/>
                </a:solidFill>
                <a:ea typeface="+mj-ea"/>
                <a:cs typeface="Times New Roman" pitchFamily="18" charset="0"/>
              </a:rPr>
              <a:t>is used to </a:t>
            </a:r>
            <a:r>
              <a:rPr lang="en-US" altLang="zh-CN" b="0" dirty="0" smtClean="0">
                <a:solidFill>
                  <a:schemeClr val="tx1"/>
                </a:solidFill>
                <a:ea typeface="+mj-ea"/>
                <a:cs typeface="Times New Roman" pitchFamily="18" charset="0"/>
              </a:rPr>
              <a:t>configure the operations which will be execute in specific time. </a:t>
            </a:r>
            <a:endParaRPr lang="zh-CN" altLang="en-US" b="0" dirty="0">
              <a:solidFill>
                <a:schemeClr val="tx1"/>
              </a:solidFill>
              <a:ea typeface="+mj-ea"/>
              <a:cs typeface="Times New Roman" pitchFamily="18" charset="0"/>
            </a:endParaRPr>
          </a:p>
        </p:txBody>
      </p:sp>
      <p:pic>
        <p:nvPicPr>
          <p:cNvPr id="27650" name="Picture 2"/>
          <p:cNvPicPr>
            <a:picLocks noChangeAspect="1" noChangeArrowheads="1"/>
          </p:cNvPicPr>
          <p:nvPr/>
        </p:nvPicPr>
        <p:blipFill>
          <a:blip r:embed="rId3"/>
          <a:srcRect/>
          <a:stretch>
            <a:fillRect/>
          </a:stretch>
        </p:blipFill>
        <p:spPr bwMode="auto">
          <a:xfrm>
            <a:off x="500034" y="928670"/>
            <a:ext cx="628650" cy="781050"/>
          </a:xfrm>
          <a:prstGeom prst="rect">
            <a:avLst/>
          </a:prstGeom>
          <a:noFill/>
          <a:ln w="9525">
            <a:noFill/>
            <a:miter lim="800000"/>
            <a:headEnd/>
            <a:tailEnd/>
          </a:ln>
          <a:effectLst/>
        </p:spPr>
      </p:pic>
      <p:sp>
        <p:nvSpPr>
          <p:cNvPr id="15" name="TextBox 14"/>
          <p:cNvSpPr txBox="1"/>
          <p:nvPr/>
        </p:nvSpPr>
        <p:spPr>
          <a:xfrm>
            <a:off x="1857356" y="1857364"/>
            <a:ext cx="6858048" cy="1282402"/>
          </a:xfrm>
          <a:prstGeom prst="rect">
            <a:avLst/>
          </a:prstGeom>
          <a:noFill/>
        </p:spPr>
        <p:txBody>
          <a:bodyPr wrap="square" rtlCol="0">
            <a:spAutoFit/>
          </a:bodyPr>
          <a:lstStyle/>
          <a:p>
            <a:pPr>
              <a:lnSpc>
                <a:spcPct val="150000"/>
              </a:lnSpc>
            </a:pPr>
            <a:r>
              <a:rPr lang="en-US" altLang="zh-CN" b="1" dirty="0" smtClean="0">
                <a:cs typeface="Times New Roman" pitchFamily="18" charset="0"/>
              </a:rPr>
              <a:t>PLC Control</a:t>
            </a:r>
            <a:r>
              <a:rPr lang="en-US" altLang="zh-CN" dirty="0" smtClean="0">
                <a:cs typeface="Times New Roman" pitchFamily="18" charset="0"/>
              </a:rPr>
              <a:t>: It is used to log in the trigger condition of some functions, when specified register satisfies the setting condition, the corresponding function will be executed.</a:t>
            </a:r>
            <a:endParaRPr lang="zh-CN" altLang="en-US" dirty="0"/>
          </a:p>
        </p:txBody>
      </p:sp>
      <p:pic>
        <p:nvPicPr>
          <p:cNvPr id="27651" name="Picture 3"/>
          <p:cNvPicPr>
            <a:picLocks noChangeAspect="1" noChangeArrowheads="1"/>
          </p:cNvPicPr>
          <p:nvPr/>
        </p:nvPicPr>
        <p:blipFill>
          <a:blip r:embed="rId4"/>
          <a:srcRect/>
          <a:stretch>
            <a:fillRect/>
          </a:stretch>
        </p:blipFill>
        <p:spPr bwMode="auto">
          <a:xfrm>
            <a:off x="500034" y="2000240"/>
            <a:ext cx="723900" cy="533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FTP Function</a:t>
            </a:r>
          </a:p>
        </p:txBody>
      </p:sp>
      <p:sp>
        <p:nvSpPr>
          <p:cNvPr id="22" name="Text Box 20"/>
          <p:cNvSpPr txBox="1">
            <a:spLocks noChangeArrowheads="1"/>
          </p:cNvSpPr>
          <p:nvPr/>
        </p:nvSpPr>
        <p:spPr bwMode="auto">
          <a:xfrm>
            <a:off x="357158" y="785794"/>
            <a:ext cx="8082181" cy="1338828"/>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dirty="0" smtClean="0">
                <a:ea typeface="+mj-ea"/>
                <a:cs typeface="Times New Roman" pitchFamily="18" charset="0"/>
              </a:rPr>
              <a:t>FTP function is used to transport files of external storage device to PC via LAN, or transport files of PC to external storage device. So the FTP function is only available for HMI with USB HOST or SD card and Ethernet port. </a:t>
            </a:r>
            <a:endParaRPr lang="zh-CN" altLang="en-US" b="0" dirty="0">
              <a:solidFill>
                <a:schemeClr val="tx1"/>
              </a:solidFill>
              <a:ea typeface="+mj-ea"/>
              <a:cs typeface="Times New Roman" pitchFamily="18" charset="0"/>
            </a:endParaRPr>
          </a:p>
        </p:txBody>
      </p:sp>
      <p:sp>
        <p:nvSpPr>
          <p:cNvPr id="9" name="Text Box 20"/>
          <p:cNvSpPr txBox="1">
            <a:spLocks noChangeArrowheads="1"/>
          </p:cNvSpPr>
          <p:nvPr/>
        </p:nvSpPr>
        <p:spPr bwMode="auto">
          <a:xfrm>
            <a:off x="357158" y="2077042"/>
            <a:ext cx="8082181" cy="923330"/>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1" dirty="0" smtClean="0">
                <a:ea typeface="+mj-ea"/>
                <a:cs typeface="Times New Roman" pitchFamily="18" charset="0"/>
              </a:rPr>
              <a:t>Steps to set parameters for FTP function:</a:t>
            </a:r>
            <a:endParaRPr lang="en-US" altLang="zh-CN" b="1" dirty="0" smtClean="0">
              <a:solidFill>
                <a:schemeClr val="tx1"/>
              </a:solidFill>
              <a:ea typeface="+mj-ea"/>
              <a:cs typeface="Times New Roman" pitchFamily="18" charset="0"/>
            </a:endParaRPr>
          </a:p>
          <a:p>
            <a:pPr>
              <a:lnSpc>
                <a:spcPct val="150000"/>
              </a:lnSpc>
              <a:buClr>
                <a:srgbClr val="CC3300"/>
              </a:buClr>
            </a:pPr>
            <a:r>
              <a:rPr lang="en-US" altLang="zh-CN" dirty="0" smtClean="0">
                <a:ea typeface="+mj-ea"/>
                <a:cs typeface="Times New Roman" pitchFamily="18" charset="0"/>
              </a:rPr>
              <a:t>Step 1: In [HMI Attributes]-[HMI], set [Open FTP] and set password.</a:t>
            </a:r>
            <a:endParaRPr lang="zh-CN" altLang="en-US" b="0" dirty="0">
              <a:solidFill>
                <a:schemeClr val="tx1"/>
              </a:solidFill>
              <a:ea typeface="+mj-ea"/>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1357290" y="3214686"/>
            <a:ext cx="5619750" cy="2162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FTP Function</a:t>
            </a:r>
          </a:p>
        </p:txBody>
      </p:sp>
      <p:sp>
        <p:nvSpPr>
          <p:cNvPr id="9" name="Text Box 20"/>
          <p:cNvSpPr txBox="1">
            <a:spLocks noChangeArrowheads="1"/>
          </p:cNvSpPr>
          <p:nvPr/>
        </p:nvSpPr>
        <p:spPr bwMode="auto">
          <a:xfrm>
            <a:off x="357158" y="785794"/>
            <a:ext cx="8082181" cy="866904"/>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dirty="0" smtClean="0">
                <a:ea typeface="+mj-ea"/>
                <a:cs typeface="Times New Roman" pitchFamily="18" charset="0"/>
              </a:rPr>
              <a:t>Step 2: In [HMI Attributes]-[HMI], set IP address of the current HMI, and not modify the subnet mask and the default gateway. </a:t>
            </a:r>
            <a:endParaRPr lang="zh-CN" altLang="en-US" b="0" dirty="0">
              <a:solidFill>
                <a:schemeClr val="tx1"/>
              </a:solidFill>
              <a:ea typeface="+mj-ea"/>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1571604" y="1747841"/>
            <a:ext cx="5610225" cy="2181225"/>
          </a:xfrm>
          <a:prstGeom prst="rect">
            <a:avLst/>
          </a:prstGeom>
          <a:noFill/>
          <a:ln w="9525">
            <a:noFill/>
            <a:miter lim="800000"/>
            <a:headEnd/>
            <a:tailEnd/>
          </a:ln>
          <a:effectLst/>
        </p:spPr>
      </p:pic>
      <p:sp>
        <p:nvSpPr>
          <p:cNvPr id="13" name="Text Box 20"/>
          <p:cNvSpPr txBox="1">
            <a:spLocks noChangeArrowheads="1"/>
          </p:cNvSpPr>
          <p:nvPr/>
        </p:nvSpPr>
        <p:spPr bwMode="auto">
          <a:xfrm>
            <a:off x="285720" y="4120602"/>
            <a:ext cx="8082181" cy="451406"/>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dirty="0" smtClean="0">
                <a:ea typeface="+mj-ea"/>
                <a:cs typeface="Times New Roman" pitchFamily="18" charset="0"/>
              </a:rPr>
              <a:t>Step 3: Save, compile, then download the project.  </a:t>
            </a:r>
            <a:endParaRPr lang="zh-CN" altLang="en-US" b="0" dirty="0">
              <a:solidFill>
                <a:schemeClr val="tx1"/>
              </a:solidFill>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DA251C"/>
                          </a:solidFill>
                          <a:effectLst/>
                          <a:latin typeface="微软雅黑" pitchFamily="34" charset="-122"/>
                          <a:ea typeface="微软雅黑" pitchFamily="34" charset="-122"/>
                          <a:sym typeface="微软雅黑" pitchFamily="34" charset="-122"/>
                        </a:rPr>
                        <a:t>      </a:t>
                      </a: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13" name="TextBox 12"/>
          <p:cNvSpPr txBox="1"/>
          <p:nvPr/>
        </p:nvSpPr>
        <p:spPr>
          <a:xfrm>
            <a:off x="357158" y="71414"/>
            <a:ext cx="6215106" cy="523220"/>
          </a:xfrm>
          <a:prstGeom prst="rect">
            <a:avLst/>
          </a:prstGeom>
          <a:noFill/>
        </p:spPr>
        <p:txBody>
          <a:bodyPr wrap="square" rtlCol="0">
            <a:spAutoFit/>
          </a:bodyPr>
          <a:lstStyle/>
          <a:p>
            <a:r>
              <a:rPr lang="en-US" altLang="zh-CN" sz="2800" b="1" dirty="0" err="1" smtClean="0">
                <a:solidFill>
                  <a:srgbClr val="FF0000"/>
                </a:solidFill>
                <a:latin typeface="Tahoma" pitchFamily="34" charset="0"/>
                <a:ea typeface="Tahoma" pitchFamily="34" charset="0"/>
                <a:cs typeface="Tahoma" pitchFamily="34" charset="0"/>
              </a:rPr>
              <a:t>Kinco</a:t>
            </a:r>
            <a:r>
              <a:rPr lang="en-US" altLang="zh-CN" sz="2800" b="1" dirty="0" smtClean="0">
                <a:solidFill>
                  <a:srgbClr val="FF0000"/>
                </a:solidFill>
                <a:latin typeface="Tahoma" pitchFamily="34" charset="0"/>
                <a:ea typeface="Tahoma" pitchFamily="34" charset="0"/>
                <a:cs typeface="Tahoma" pitchFamily="34" charset="0"/>
              </a:rPr>
              <a:t> HMI Production Line</a:t>
            </a:r>
            <a:endParaRPr lang="zh-CN" altLang="en-US" sz="2800" b="1" dirty="0" smtClean="0">
              <a:solidFill>
                <a:srgbClr val="FF0000"/>
              </a:solidFill>
              <a:latin typeface="Tahoma" pitchFamily="34" charset="0"/>
              <a:cs typeface="Tahoma" pitchFamily="34" charset="0"/>
            </a:endParaRPr>
          </a:p>
        </p:txBody>
      </p:sp>
      <p:graphicFrame>
        <p:nvGraphicFramePr>
          <p:cNvPr id="142" name="Group 223"/>
          <p:cNvGraphicFramePr>
            <a:graphicFrameLocks/>
          </p:cNvGraphicFramePr>
          <p:nvPr/>
        </p:nvGraphicFramePr>
        <p:xfrm>
          <a:off x="571472" y="1142984"/>
          <a:ext cx="8001056" cy="5389107"/>
        </p:xfrm>
        <a:graphic>
          <a:graphicData uri="http://schemas.openxmlformats.org/drawingml/2006/table">
            <a:tbl>
              <a:tblPr/>
              <a:tblGrid>
                <a:gridCol w="1267487"/>
                <a:gridCol w="2042714"/>
                <a:gridCol w="2970694"/>
                <a:gridCol w="1720161"/>
              </a:tblGrid>
              <a:tr h="4675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mn-lt"/>
                          <a:ea typeface="宋体" pitchFamily="2" charset="-122"/>
                        </a:rPr>
                        <a:t>Text Display</a:t>
                      </a:r>
                      <a:endParaRPr kumimoji="0" lang="zh-CN" altLang="en-US" sz="1400" b="1" i="0" u="none" strike="noStrike" cap="none" normalizeH="0" baseline="0" dirty="0" smtClean="0">
                        <a:ln>
                          <a:noFill/>
                        </a:ln>
                        <a:solidFill>
                          <a:schemeClr val="tx1"/>
                        </a:solidFill>
                        <a:effectLst/>
                        <a:latin typeface="+mn-lt"/>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mn-lt"/>
                          <a:ea typeface="宋体" pitchFamily="2" charset="-122"/>
                        </a:rPr>
                        <a:t>MT4000</a:t>
                      </a:r>
                      <a:r>
                        <a:rPr kumimoji="0" lang="zh-CN" altLang="en-US" sz="1400" b="1" i="0" u="none" strike="noStrike" cap="none" normalizeH="0" baseline="0" dirty="0" smtClean="0">
                          <a:ln>
                            <a:noFill/>
                          </a:ln>
                          <a:solidFill>
                            <a:schemeClr val="tx1"/>
                          </a:solidFill>
                          <a:effectLst/>
                          <a:latin typeface="+mn-lt"/>
                          <a:ea typeface="宋体" pitchFamily="2" charset="-122"/>
                        </a:rPr>
                        <a:t> </a:t>
                      </a:r>
                      <a:r>
                        <a:rPr kumimoji="0" lang="en-US" altLang="zh-CN" sz="1400" b="1" i="0" u="none" strike="noStrike" cap="none" normalizeH="0" baseline="0" dirty="0" smtClean="0">
                          <a:ln>
                            <a:noFill/>
                          </a:ln>
                          <a:solidFill>
                            <a:schemeClr val="tx1"/>
                          </a:solidFill>
                          <a:effectLst/>
                          <a:latin typeface="+mn-lt"/>
                          <a:ea typeface="宋体" pitchFamily="2" charset="-122"/>
                        </a:rPr>
                        <a:t>Series</a:t>
                      </a:r>
                      <a:endParaRPr kumimoji="0" lang="zh-CN" altLang="en-US" sz="1400" b="1" i="0" u="none" strike="noStrike" cap="none" normalizeH="0" baseline="0" dirty="0" smtClean="0">
                        <a:ln>
                          <a:noFill/>
                        </a:ln>
                        <a:solidFill>
                          <a:schemeClr val="tx1"/>
                        </a:solidFill>
                        <a:effectLst/>
                        <a:latin typeface="+mn-lt"/>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mn-lt"/>
                          <a:ea typeface="宋体" pitchFamily="2" charset="-122"/>
                        </a:rPr>
                        <a:t>MT5000 Series</a:t>
                      </a:r>
                      <a:endParaRPr kumimoji="0" lang="zh-CN" altLang="en-US" sz="1400" b="1" i="0" u="none" strike="noStrike" cap="none" normalizeH="0" baseline="0" dirty="0" smtClean="0">
                        <a:ln>
                          <a:noFill/>
                        </a:ln>
                        <a:solidFill>
                          <a:schemeClr val="tx1"/>
                        </a:solidFill>
                        <a:effectLst/>
                        <a:latin typeface="+mn-lt"/>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mn-lt"/>
                          <a:ea typeface="宋体" pitchFamily="2" charset="-122"/>
                        </a:rPr>
                        <a:t>Customized models</a:t>
                      </a:r>
                      <a:endParaRPr kumimoji="0" lang="zh-CN" altLang="en-US" sz="1400" b="1" i="0" u="none" strike="noStrike" cap="none" normalizeH="0" baseline="0" dirty="0" smtClean="0">
                        <a:ln>
                          <a:noFill/>
                        </a:ln>
                        <a:solidFill>
                          <a:schemeClr val="tx1"/>
                        </a:solidFill>
                        <a:effectLst/>
                        <a:latin typeface="+mn-lt"/>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96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mn-lt"/>
                          <a:ea typeface="宋体" pitchFamily="2" charset="-122"/>
                        </a:rPr>
                        <a:t>MD204L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mn-lt"/>
                          <a:ea typeface="宋体" pitchFamily="2" charset="-122"/>
                        </a:rPr>
                        <a:t>MD214L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mn-lt"/>
                          <a:ea typeface="宋体" pitchFamily="2" charset="-122"/>
                        </a:rPr>
                        <a:t>MD224L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mn-lt"/>
                          <a:ea typeface="宋体" pitchFamily="2" charset="-122"/>
                        </a:rPr>
                        <a:t>MD304L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MT4210T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MT4220TE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MT4300C</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MT4300CE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MT4404T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MT4424TE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MT4414T/TE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MT4414TE-CAN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MT4403T/TE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MT4512T/TE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MT4513T/TE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MT4522T/TE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MT4523T/TE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MT4620TE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MT5320C</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MT5320C-DP/CAN/MPI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MT5323T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MT5323T-DP/CAN/MPI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MT5423T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MT5423T-DP/CAN/MPI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MT5520T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MT5520T-DP/CAN/MPI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MT5620T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MT5620T-DP/CAN/MPI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MT5720T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MT5720T-DP/CAN/MPI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MT5700T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KG5300T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KG5509T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KM5303T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F7/F10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CZ10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77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8-bit CPU.</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Low end application</a:t>
                      </a:r>
                      <a:endParaRPr kumimoji="0" lang="zh-CN" altLang="en-US" sz="1400" b="0" i="0" u="none" strike="noStrike" cap="none" normalizeH="0" baseline="0" dirty="0" smtClean="0">
                        <a:ln>
                          <a:noFill/>
                        </a:ln>
                        <a:solidFill>
                          <a:schemeClr val="tx1"/>
                        </a:solidFill>
                        <a:effectLst/>
                        <a:latin typeface="+mn-lt"/>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32-bit 800MHz RISC CPU, built-in USB slave. Mainstream application.</a:t>
                      </a:r>
                      <a:endParaRPr kumimoji="0" lang="zh-CN" altLang="en-US" sz="1400" b="0" i="0" u="none" strike="noStrike" cap="none" normalizeH="0" baseline="0" dirty="0" smtClean="0">
                        <a:ln>
                          <a:noFill/>
                        </a:ln>
                        <a:solidFill>
                          <a:schemeClr val="tx1"/>
                        </a:solidFill>
                        <a:effectLst/>
                        <a:latin typeface="+mn-lt"/>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32-bit 800MHz RISC CPU, built-in USB host, SD card port.  High end application.</a:t>
                      </a:r>
                      <a:endParaRPr kumimoji="0" lang="zh-CN" altLang="en-US" sz="1400" b="0" i="0" u="none" strike="noStrike" cap="none" normalizeH="0" baseline="0" dirty="0" smtClean="0">
                        <a:ln>
                          <a:noFill/>
                        </a:ln>
                        <a:solidFill>
                          <a:schemeClr val="tx1"/>
                        </a:solidFill>
                        <a:effectLst/>
                        <a:latin typeface="+mn-lt"/>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32-bit 400MHZ RISC CPU.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宋体" pitchFamily="2" charset="-122"/>
                        </a:rPr>
                        <a:t>Special industries 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FTP Function</a:t>
            </a:r>
          </a:p>
        </p:txBody>
      </p:sp>
      <p:sp>
        <p:nvSpPr>
          <p:cNvPr id="9" name="Text Box 20"/>
          <p:cNvSpPr txBox="1">
            <a:spLocks noChangeArrowheads="1"/>
          </p:cNvSpPr>
          <p:nvPr/>
        </p:nvSpPr>
        <p:spPr bwMode="auto">
          <a:xfrm>
            <a:off x="357158" y="785794"/>
            <a:ext cx="8215370" cy="1754326"/>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dirty="0" smtClean="0">
                <a:ea typeface="+mj-ea"/>
                <a:cs typeface="Times New Roman" pitchFamily="18" charset="0"/>
              </a:rPr>
              <a:t>Step 4: Use crossed or straight-through cable via Hub or Switch to access the HMI LAN. In the address bar of </a:t>
            </a:r>
            <a:r>
              <a:rPr lang="en-US" altLang="zh-CN" dirty="0" smtClean="0">
                <a:cs typeface="Times New Roman" pitchFamily="18" charset="0"/>
              </a:rPr>
              <a:t>browser or Explorer,</a:t>
            </a:r>
            <a:r>
              <a:rPr lang="en-US" altLang="zh-CN" dirty="0" smtClean="0">
                <a:ea typeface="+mj-ea"/>
                <a:cs typeface="Times New Roman" pitchFamily="18" charset="0"/>
              </a:rPr>
              <a:t> enter: </a:t>
            </a:r>
            <a:r>
              <a:rPr lang="en-US" altLang="zh-CN" dirty="0" smtClean="0">
                <a:ea typeface="+mj-ea"/>
                <a:cs typeface="Times New Roman" pitchFamily="18" charset="0"/>
                <a:hlinkClick r:id="rId3"/>
              </a:rPr>
              <a:t>ftp://192.168.0.100</a:t>
            </a:r>
            <a:r>
              <a:rPr lang="en-US" altLang="zh-CN" dirty="0" smtClean="0">
                <a:ea typeface="+mj-ea"/>
                <a:cs typeface="Times New Roman" pitchFamily="18" charset="0"/>
              </a:rPr>
              <a:t>. Then the system will automatically pop up the following dialog. Enter user name: root, password:888888, then users can log into FTP server.</a:t>
            </a:r>
            <a:endParaRPr lang="zh-CN" altLang="en-US" b="0" dirty="0">
              <a:solidFill>
                <a:schemeClr val="tx1"/>
              </a:solidFill>
              <a:ea typeface="+mj-ea"/>
              <a:cs typeface="Times New Roman" pitchFamily="18" charset="0"/>
            </a:endParaRPr>
          </a:p>
        </p:txBody>
      </p:sp>
      <p:pic>
        <p:nvPicPr>
          <p:cNvPr id="4098" name="Picture 2"/>
          <p:cNvPicPr>
            <a:picLocks noChangeAspect="1" noChangeArrowheads="1"/>
          </p:cNvPicPr>
          <p:nvPr/>
        </p:nvPicPr>
        <p:blipFill>
          <a:blip r:embed="rId4"/>
          <a:srcRect/>
          <a:stretch>
            <a:fillRect/>
          </a:stretch>
        </p:blipFill>
        <p:spPr bwMode="auto">
          <a:xfrm>
            <a:off x="1571604" y="2571744"/>
            <a:ext cx="5715039" cy="39981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VNC Function</a:t>
            </a:r>
          </a:p>
        </p:txBody>
      </p:sp>
      <p:sp>
        <p:nvSpPr>
          <p:cNvPr id="9" name="Text Box 20"/>
          <p:cNvSpPr txBox="1">
            <a:spLocks noChangeArrowheads="1"/>
          </p:cNvSpPr>
          <p:nvPr/>
        </p:nvSpPr>
        <p:spPr bwMode="auto">
          <a:xfrm>
            <a:off x="357158" y="785794"/>
            <a:ext cx="8215370" cy="2169825"/>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dirty="0" smtClean="0">
                <a:ea typeface="+mj-ea"/>
                <a:cs typeface="Times New Roman" pitchFamily="18" charset="0"/>
              </a:rPr>
              <a:t>Users could use the VNC system to remote control HMI via PC, mobile and so on.  Only the HMI models with Ethernet port support VNC function.</a:t>
            </a:r>
          </a:p>
          <a:p>
            <a:pPr>
              <a:lnSpc>
                <a:spcPct val="150000"/>
              </a:lnSpc>
              <a:buClr>
                <a:srgbClr val="CC3300"/>
              </a:buClr>
            </a:pPr>
            <a:r>
              <a:rPr lang="en-US" altLang="zh-CN" b="1" dirty="0" smtClean="0">
                <a:solidFill>
                  <a:schemeClr val="tx1"/>
                </a:solidFill>
                <a:ea typeface="+mj-ea"/>
                <a:cs typeface="Times New Roman" pitchFamily="18" charset="0"/>
              </a:rPr>
              <a:t>Steps to set parameter for VNC function</a:t>
            </a:r>
            <a:r>
              <a:rPr lang="en-US" altLang="zh-CN" b="0" dirty="0" smtClean="0">
                <a:solidFill>
                  <a:schemeClr val="tx1"/>
                </a:solidFill>
                <a:ea typeface="+mj-ea"/>
                <a:cs typeface="Times New Roman" pitchFamily="18" charset="0"/>
              </a:rPr>
              <a:t>:</a:t>
            </a:r>
          </a:p>
          <a:p>
            <a:pPr>
              <a:lnSpc>
                <a:spcPct val="150000"/>
              </a:lnSpc>
              <a:buClr>
                <a:srgbClr val="CC3300"/>
              </a:buClr>
            </a:pPr>
            <a:r>
              <a:rPr lang="en-US" altLang="zh-CN" dirty="0" smtClean="0">
                <a:ea typeface="+mj-ea"/>
                <a:cs typeface="Times New Roman" pitchFamily="18" charset="0"/>
              </a:rPr>
              <a:t>Step 1: Install the VNC software on PC or on mobile. Also users could access HMI via browser or explorer.</a:t>
            </a:r>
            <a:endParaRPr lang="zh-CN" altLang="en-US" b="0" dirty="0">
              <a:solidFill>
                <a:schemeClr val="tx1"/>
              </a:solidFill>
              <a:ea typeface="+mj-ea"/>
              <a:cs typeface="Times New Roman" pitchFamily="18" charset="0"/>
            </a:endParaRPr>
          </a:p>
        </p:txBody>
      </p:sp>
      <p:pic>
        <p:nvPicPr>
          <p:cNvPr id="4099" name="Picture 3"/>
          <p:cNvPicPr>
            <a:picLocks noChangeAspect="1" noChangeArrowheads="1"/>
          </p:cNvPicPr>
          <p:nvPr/>
        </p:nvPicPr>
        <p:blipFill>
          <a:blip r:embed="rId3"/>
          <a:srcRect/>
          <a:stretch>
            <a:fillRect/>
          </a:stretch>
        </p:blipFill>
        <p:spPr bwMode="auto">
          <a:xfrm>
            <a:off x="1214414" y="3143248"/>
            <a:ext cx="2390775" cy="7524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4071934" y="3000372"/>
            <a:ext cx="1072577" cy="928694"/>
          </a:xfrm>
          <a:prstGeom prst="rect">
            <a:avLst/>
          </a:prstGeom>
          <a:noFill/>
          <a:ln w="9525">
            <a:noFill/>
            <a:miter lim="800000"/>
            <a:headEnd/>
            <a:tailEnd/>
          </a:ln>
          <a:effectLst/>
        </p:spPr>
      </p:pic>
      <p:sp>
        <p:nvSpPr>
          <p:cNvPr id="14" name="Text Box 20"/>
          <p:cNvSpPr txBox="1">
            <a:spLocks noChangeArrowheads="1"/>
          </p:cNvSpPr>
          <p:nvPr/>
        </p:nvSpPr>
        <p:spPr bwMode="auto">
          <a:xfrm>
            <a:off x="357158" y="4000504"/>
            <a:ext cx="8215370" cy="507831"/>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0" dirty="0" smtClean="0">
                <a:solidFill>
                  <a:schemeClr val="tx1"/>
                </a:solidFill>
                <a:ea typeface="+mj-ea"/>
                <a:cs typeface="Times New Roman" pitchFamily="18" charset="0"/>
              </a:rPr>
              <a:t>Step 2. Set IP of HMI, and take the Subnet Mask and Gateway by default:</a:t>
            </a:r>
            <a:endParaRPr lang="zh-CN" altLang="en-US" b="0" dirty="0">
              <a:solidFill>
                <a:schemeClr val="tx1"/>
              </a:solidFill>
              <a:ea typeface="+mj-ea"/>
              <a:cs typeface="Times New Roman" pitchFamily="18" charset="0"/>
            </a:endParaRPr>
          </a:p>
        </p:txBody>
      </p:sp>
      <p:pic>
        <p:nvPicPr>
          <p:cNvPr id="4102" name="Picture 6"/>
          <p:cNvPicPr>
            <a:picLocks noChangeAspect="1" noChangeArrowheads="1"/>
          </p:cNvPicPr>
          <p:nvPr/>
        </p:nvPicPr>
        <p:blipFill>
          <a:blip r:embed="rId5"/>
          <a:srcRect/>
          <a:stretch>
            <a:fillRect/>
          </a:stretch>
        </p:blipFill>
        <p:spPr bwMode="auto">
          <a:xfrm>
            <a:off x="1285852" y="4429132"/>
            <a:ext cx="5610225" cy="2076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VNC Function</a:t>
            </a:r>
          </a:p>
        </p:txBody>
      </p:sp>
      <p:sp>
        <p:nvSpPr>
          <p:cNvPr id="9" name="Text Box 20"/>
          <p:cNvSpPr txBox="1">
            <a:spLocks noChangeArrowheads="1"/>
          </p:cNvSpPr>
          <p:nvPr/>
        </p:nvSpPr>
        <p:spPr bwMode="auto">
          <a:xfrm>
            <a:off x="357158" y="785794"/>
            <a:ext cx="8215370" cy="2169825"/>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dirty="0" smtClean="0">
                <a:ea typeface="+mj-ea"/>
                <a:cs typeface="Times New Roman" pitchFamily="18" charset="0"/>
              </a:rPr>
              <a:t>Users could use the VNC system to remote control HMI via PC, mobile and so on.  Only the HMI models with Ethernet port support VNC function.</a:t>
            </a:r>
          </a:p>
          <a:p>
            <a:pPr>
              <a:lnSpc>
                <a:spcPct val="150000"/>
              </a:lnSpc>
            </a:pPr>
            <a:r>
              <a:rPr lang="en-US" altLang="zh-CN" b="0" dirty="0" smtClean="0">
                <a:ea typeface="+mj-ea"/>
                <a:cs typeface="Times New Roman" pitchFamily="18" charset="0"/>
              </a:rPr>
              <a:t>Steps to set parameter for VNC function:</a:t>
            </a:r>
          </a:p>
          <a:p>
            <a:pPr>
              <a:lnSpc>
                <a:spcPct val="150000"/>
              </a:lnSpc>
              <a:buClr>
                <a:srgbClr val="CC3300"/>
              </a:buClr>
            </a:pPr>
            <a:r>
              <a:rPr lang="en-US" altLang="zh-CN" dirty="0" smtClean="0">
                <a:ea typeface="+mj-ea"/>
                <a:cs typeface="Times New Roman" pitchFamily="18" charset="0"/>
              </a:rPr>
              <a:t>Step 1: Install the VNC software on PC or on mobile. Also users could access HMI by browser or explorer.</a:t>
            </a:r>
            <a:endParaRPr lang="zh-CN" altLang="en-US" b="0" dirty="0">
              <a:ea typeface="+mj-ea"/>
              <a:cs typeface="Times New Roman" pitchFamily="18" charset="0"/>
            </a:endParaRPr>
          </a:p>
        </p:txBody>
      </p:sp>
      <p:pic>
        <p:nvPicPr>
          <p:cNvPr id="4099" name="Picture 3"/>
          <p:cNvPicPr>
            <a:picLocks noChangeAspect="1" noChangeArrowheads="1"/>
          </p:cNvPicPr>
          <p:nvPr/>
        </p:nvPicPr>
        <p:blipFill>
          <a:blip r:embed="rId3"/>
          <a:srcRect/>
          <a:stretch>
            <a:fillRect/>
          </a:stretch>
        </p:blipFill>
        <p:spPr bwMode="auto">
          <a:xfrm>
            <a:off x="1999225" y="3000372"/>
            <a:ext cx="2390775" cy="7524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4856745" y="2857496"/>
            <a:ext cx="1072577" cy="928694"/>
          </a:xfrm>
          <a:prstGeom prst="rect">
            <a:avLst/>
          </a:prstGeom>
          <a:noFill/>
          <a:ln w="9525">
            <a:noFill/>
            <a:miter lim="800000"/>
            <a:headEnd/>
            <a:tailEnd/>
          </a:ln>
          <a:effectLst/>
        </p:spPr>
      </p:pic>
      <p:sp>
        <p:nvSpPr>
          <p:cNvPr id="14" name="Text Box 20"/>
          <p:cNvSpPr txBox="1">
            <a:spLocks noChangeArrowheads="1"/>
          </p:cNvSpPr>
          <p:nvPr/>
        </p:nvSpPr>
        <p:spPr bwMode="auto">
          <a:xfrm>
            <a:off x="357158" y="3857628"/>
            <a:ext cx="8215370" cy="507831"/>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0" dirty="0" smtClean="0">
                <a:solidFill>
                  <a:schemeClr val="tx1"/>
                </a:solidFill>
                <a:ea typeface="+mj-ea"/>
                <a:cs typeface="Times New Roman" pitchFamily="18" charset="0"/>
              </a:rPr>
              <a:t>Step 2. Set IP of HMI, and take the Subnet Mask and Gateway by default:</a:t>
            </a:r>
            <a:endParaRPr lang="zh-CN" altLang="en-US" b="0" dirty="0">
              <a:solidFill>
                <a:schemeClr val="tx1"/>
              </a:solidFill>
              <a:ea typeface="+mj-ea"/>
              <a:cs typeface="Times New Roman" pitchFamily="18" charset="0"/>
            </a:endParaRPr>
          </a:p>
        </p:txBody>
      </p:sp>
      <p:pic>
        <p:nvPicPr>
          <p:cNvPr id="4102" name="Picture 6"/>
          <p:cNvPicPr>
            <a:picLocks noChangeAspect="1" noChangeArrowheads="1"/>
          </p:cNvPicPr>
          <p:nvPr/>
        </p:nvPicPr>
        <p:blipFill>
          <a:blip r:embed="rId5"/>
          <a:srcRect/>
          <a:stretch>
            <a:fillRect/>
          </a:stretch>
        </p:blipFill>
        <p:spPr bwMode="auto">
          <a:xfrm>
            <a:off x="1285852" y="4429132"/>
            <a:ext cx="5610225" cy="2076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VNC Function</a:t>
            </a:r>
          </a:p>
        </p:txBody>
      </p:sp>
      <p:sp>
        <p:nvSpPr>
          <p:cNvPr id="9" name="Text Box 20"/>
          <p:cNvSpPr txBox="1">
            <a:spLocks noChangeArrowheads="1"/>
          </p:cNvSpPr>
          <p:nvPr/>
        </p:nvSpPr>
        <p:spPr bwMode="auto">
          <a:xfrm>
            <a:off x="357158" y="785794"/>
            <a:ext cx="8215370" cy="923330"/>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dirty="0" smtClean="0">
                <a:ea typeface="+mj-ea"/>
                <a:cs typeface="Times New Roman" pitchFamily="18" charset="0"/>
              </a:rPr>
              <a:t>Step 3: There are some system registers of HMI for VNC function. Users need to add the registers on HMI frame.</a:t>
            </a:r>
            <a:endParaRPr lang="zh-CN" altLang="en-US" b="0" dirty="0">
              <a:solidFill>
                <a:schemeClr val="tx1"/>
              </a:solidFill>
              <a:ea typeface="+mj-ea"/>
              <a:cs typeface="Times New Roman" pitchFamily="18" charset="0"/>
            </a:endParaRPr>
          </a:p>
        </p:txBody>
      </p:sp>
      <p:graphicFrame>
        <p:nvGraphicFramePr>
          <p:cNvPr id="7" name="表格 6"/>
          <p:cNvGraphicFramePr>
            <a:graphicFrameLocks noGrp="1"/>
          </p:cNvGraphicFramePr>
          <p:nvPr/>
        </p:nvGraphicFramePr>
        <p:xfrm>
          <a:off x="357158" y="1714488"/>
          <a:ext cx="8143932" cy="3143271"/>
        </p:xfrm>
        <a:graphic>
          <a:graphicData uri="http://schemas.openxmlformats.org/drawingml/2006/table">
            <a:tbl>
              <a:tblPr firstRow="1" bandRow="1">
                <a:tableStyleId>{5C22544A-7EE6-4342-B048-85BDC9FD1C3A}</a:tableStyleId>
              </a:tblPr>
              <a:tblGrid>
                <a:gridCol w="2140026"/>
                <a:gridCol w="6003906"/>
              </a:tblGrid>
              <a:tr h="429698">
                <a:tc>
                  <a:txBody>
                    <a:bodyPr/>
                    <a:lstStyle/>
                    <a:p>
                      <a:r>
                        <a:rPr lang="en-US" altLang="zh-CN" sz="1400" dirty="0" smtClean="0">
                          <a:solidFill>
                            <a:schemeClr val="tx1"/>
                          </a:solidFill>
                        </a:rPr>
                        <a:t>Register</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solidFill>
                            <a:schemeClr val="tx1"/>
                          </a:solidFill>
                        </a:rPr>
                        <a:t>Function</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698">
                <a:tc>
                  <a:txBody>
                    <a:bodyPr/>
                    <a:lstStyle/>
                    <a:p>
                      <a:r>
                        <a:rPr lang="en-US" altLang="zh-CN" sz="1400" dirty="0" smtClean="0"/>
                        <a:t>LB9290</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Open</a:t>
                      </a:r>
                      <a:r>
                        <a:rPr lang="en-US" altLang="zh-CN" sz="1400" baseline="0" dirty="0" smtClean="0"/>
                        <a:t> VNC function. Set to “1” to open the VNC function.</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5083">
                <a:tc>
                  <a:txBody>
                    <a:bodyPr/>
                    <a:lstStyle/>
                    <a:p>
                      <a:r>
                        <a:rPr lang="en-US" altLang="zh-CN" sz="1400" dirty="0" smtClean="0"/>
                        <a:t>LB9291</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Mask</a:t>
                      </a:r>
                      <a:r>
                        <a:rPr lang="en-US" altLang="zh-CN" sz="1400" baseline="0" dirty="0" smtClean="0"/>
                        <a:t> user operation. Set to “1” to mask user operation (monitor only, cannot operate)</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698">
                <a:tc>
                  <a:txBody>
                    <a:bodyPr/>
                    <a:lstStyle/>
                    <a:p>
                      <a:r>
                        <a:rPr lang="en-US" altLang="zh-CN" sz="1400" dirty="0" smtClean="0"/>
                        <a:t>LB9292</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642915" rtl="0" eaLnBrk="1" fontAlgn="auto" latinLnBrk="0" hangingPunct="1">
                        <a:lnSpc>
                          <a:spcPct val="100000"/>
                        </a:lnSpc>
                        <a:spcBef>
                          <a:spcPts val="0"/>
                        </a:spcBef>
                        <a:spcAft>
                          <a:spcPts val="0"/>
                        </a:spcAft>
                        <a:buClrTx/>
                        <a:buSzTx/>
                        <a:buFontTx/>
                        <a:buNone/>
                        <a:tabLst/>
                        <a:defRPr/>
                      </a:pPr>
                      <a:r>
                        <a:rPr lang="en-US" altLang="zh-CN" sz="1400" dirty="0" smtClean="0"/>
                        <a:t>Operation</a:t>
                      </a:r>
                      <a:r>
                        <a:rPr lang="en-US" altLang="zh-CN" sz="1400" baseline="0" dirty="0" smtClean="0"/>
                        <a:t> password enable. Set to “1” to enable operation password.</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698">
                <a:tc>
                  <a:txBody>
                    <a:bodyPr/>
                    <a:lstStyle/>
                    <a:p>
                      <a:r>
                        <a:rPr lang="en-US" altLang="zh-CN" sz="1400" dirty="0" smtClean="0"/>
                        <a:t>LB9293</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Inquiry</a:t>
                      </a:r>
                      <a:r>
                        <a:rPr lang="en-US" altLang="zh-CN" sz="1400" baseline="0" dirty="0" smtClean="0"/>
                        <a:t> password enable. Set to “1” to enable operation password.</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698">
                <a:tc>
                  <a:txBody>
                    <a:bodyPr/>
                    <a:lstStyle/>
                    <a:p>
                      <a:r>
                        <a:rPr lang="en-US" altLang="zh-CN" sz="1400" dirty="0" smtClean="0"/>
                        <a:t>LW10146~LW10147</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Operation password</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698">
                <a:tc>
                  <a:txBody>
                    <a:bodyPr/>
                    <a:lstStyle/>
                    <a:p>
                      <a:r>
                        <a:rPr lang="en-US" altLang="zh-CN" sz="1400" dirty="0" smtClean="0"/>
                        <a:t>LW10148~LW10149</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400" dirty="0" smtClean="0"/>
                        <a:t>Inquiry</a:t>
                      </a:r>
                      <a:r>
                        <a:rPr lang="en-US" altLang="zh-CN" sz="1400" baseline="0" dirty="0" smtClean="0"/>
                        <a:t> password</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 Box 20"/>
          <p:cNvSpPr txBox="1">
            <a:spLocks noChangeArrowheads="1"/>
          </p:cNvSpPr>
          <p:nvPr/>
        </p:nvSpPr>
        <p:spPr bwMode="auto">
          <a:xfrm>
            <a:off x="357158" y="4992871"/>
            <a:ext cx="8215370" cy="507831"/>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dirty="0" smtClean="0">
                <a:ea typeface="+mj-ea"/>
                <a:cs typeface="Times New Roman" pitchFamily="18" charset="0"/>
              </a:rPr>
              <a:t>Step 4: save, compile, download the project. </a:t>
            </a:r>
            <a:endParaRPr lang="zh-CN" altLang="en-US" b="0" dirty="0">
              <a:solidFill>
                <a:schemeClr val="tx1"/>
              </a:solidFill>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VNC Function</a:t>
            </a:r>
          </a:p>
        </p:txBody>
      </p:sp>
      <p:sp>
        <p:nvSpPr>
          <p:cNvPr id="9" name="Text Box 20"/>
          <p:cNvSpPr txBox="1">
            <a:spLocks noChangeArrowheads="1"/>
          </p:cNvSpPr>
          <p:nvPr/>
        </p:nvSpPr>
        <p:spPr bwMode="auto">
          <a:xfrm>
            <a:off x="357158" y="785794"/>
            <a:ext cx="8215370" cy="1754326"/>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dirty="0" smtClean="0">
                <a:ea typeface="+mj-ea"/>
                <a:cs typeface="Times New Roman" pitchFamily="18" charset="0"/>
              </a:rPr>
              <a:t>Step 4: Access HMI via LAN</a:t>
            </a:r>
          </a:p>
          <a:p>
            <a:pPr>
              <a:lnSpc>
                <a:spcPct val="150000"/>
              </a:lnSpc>
              <a:buFont typeface="Wingdings" pitchFamily="2" charset="2"/>
              <a:buChar char="Ø"/>
            </a:pPr>
            <a:r>
              <a:rPr lang="en-US" altLang="zh-CN" dirty="0" smtClean="0">
                <a:ea typeface="+mj-ea"/>
                <a:cs typeface="Times New Roman" pitchFamily="18" charset="0"/>
              </a:rPr>
              <a:t> Access HMI by NVC viewer on PC: Input HMI IP and the inquiry or operation password, then the HMI frame will display. (No need to input password, if users do not set any password.)</a:t>
            </a:r>
            <a:endParaRPr lang="zh-CN" altLang="en-US" b="0" dirty="0">
              <a:solidFill>
                <a:schemeClr val="tx1"/>
              </a:solidFill>
              <a:ea typeface="+mj-ea"/>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2500298" y="2481206"/>
            <a:ext cx="4143404" cy="216224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2500298" y="4714884"/>
            <a:ext cx="4143404" cy="18573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VNC Function</a:t>
            </a:r>
          </a:p>
        </p:txBody>
      </p:sp>
      <p:sp>
        <p:nvSpPr>
          <p:cNvPr id="9" name="Text Box 20"/>
          <p:cNvSpPr txBox="1">
            <a:spLocks noChangeArrowheads="1"/>
          </p:cNvSpPr>
          <p:nvPr/>
        </p:nvSpPr>
        <p:spPr bwMode="auto">
          <a:xfrm>
            <a:off x="357158" y="785794"/>
            <a:ext cx="8215370" cy="866904"/>
          </a:xfrm>
          <a:prstGeom prst="rect">
            <a:avLst/>
          </a:prstGeom>
          <a:noFill/>
          <a:ln w="9525" algn="ctr">
            <a:noFill/>
            <a:miter lim="800000"/>
            <a:headEnd/>
            <a:tailEnd/>
          </a:ln>
        </p:spPr>
        <p:txBody>
          <a:bodyPr wrap="square">
            <a:spAutoFit/>
          </a:bodyPr>
          <a:lstStyle/>
          <a:p>
            <a:pPr>
              <a:lnSpc>
                <a:spcPct val="150000"/>
              </a:lnSpc>
              <a:buClr>
                <a:schemeClr val="tx1"/>
              </a:buClr>
              <a:buFont typeface="Wingdings" pitchFamily="2" charset="2"/>
              <a:buChar char="Ø"/>
            </a:pPr>
            <a:r>
              <a:rPr lang="en-US" altLang="zh-CN" dirty="0" smtClean="0">
                <a:ea typeface="+mj-ea"/>
                <a:cs typeface="Times New Roman" pitchFamily="18" charset="0"/>
              </a:rPr>
              <a:t> Access HMI by </a:t>
            </a:r>
            <a:r>
              <a:rPr lang="en-US" altLang="zh-CN" dirty="0" err="1" smtClean="0">
                <a:ea typeface="+mj-ea"/>
                <a:cs typeface="Times New Roman" pitchFamily="18" charset="0"/>
              </a:rPr>
              <a:t>androidNVC</a:t>
            </a:r>
            <a:r>
              <a:rPr lang="en-US" altLang="zh-CN" dirty="0" smtClean="0">
                <a:ea typeface="+mj-ea"/>
                <a:cs typeface="Times New Roman" pitchFamily="18" charset="0"/>
              </a:rPr>
              <a:t> on mobile is similar with access HMI by VNC viewer on PC. </a:t>
            </a:r>
            <a:endParaRPr lang="zh-CN" altLang="en-US" b="0" dirty="0">
              <a:solidFill>
                <a:schemeClr val="tx1"/>
              </a:solidFill>
              <a:ea typeface="+mj-ea"/>
              <a:cs typeface="Times New Roman" pitchFamily="18" charset="0"/>
            </a:endParaRPr>
          </a:p>
        </p:txBody>
      </p:sp>
      <p:pic>
        <p:nvPicPr>
          <p:cNvPr id="6147" name="Picture 3"/>
          <p:cNvPicPr>
            <a:picLocks noChangeAspect="1" noChangeArrowheads="1"/>
          </p:cNvPicPr>
          <p:nvPr/>
        </p:nvPicPr>
        <p:blipFill>
          <a:blip r:embed="rId3"/>
          <a:srcRect/>
          <a:stretch>
            <a:fillRect/>
          </a:stretch>
        </p:blipFill>
        <p:spPr bwMode="auto">
          <a:xfrm>
            <a:off x="1976438" y="2143116"/>
            <a:ext cx="5191125" cy="3419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VNC Function</a:t>
            </a:r>
          </a:p>
        </p:txBody>
      </p:sp>
      <p:sp>
        <p:nvSpPr>
          <p:cNvPr id="9" name="Text Box 20"/>
          <p:cNvSpPr txBox="1">
            <a:spLocks noChangeArrowheads="1"/>
          </p:cNvSpPr>
          <p:nvPr/>
        </p:nvSpPr>
        <p:spPr bwMode="auto">
          <a:xfrm>
            <a:off x="357158" y="785794"/>
            <a:ext cx="8215370" cy="2169825"/>
          </a:xfrm>
          <a:prstGeom prst="rect">
            <a:avLst/>
          </a:prstGeom>
          <a:noFill/>
          <a:ln w="9525" algn="ctr">
            <a:noFill/>
            <a:miter lim="800000"/>
            <a:headEnd/>
            <a:tailEnd/>
          </a:ln>
        </p:spPr>
        <p:txBody>
          <a:bodyPr wrap="square">
            <a:spAutoFit/>
          </a:bodyPr>
          <a:lstStyle/>
          <a:p>
            <a:pPr>
              <a:lnSpc>
                <a:spcPct val="150000"/>
              </a:lnSpc>
              <a:buClr>
                <a:schemeClr val="tx1"/>
              </a:buClr>
              <a:buFont typeface="Wingdings" pitchFamily="2" charset="2"/>
              <a:buChar char="Ø"/>
            </a:pPr>
            <a:r>
              <a:rPr lang="en-US" altLang="zh-CN" dirty="0" smtClean="0">
                <a:ea typeface="+mj-ea"/>
                <a:cs typeface="Times New Roman" pitchFamily="18" charset="0"/>
              </a:rPr>
              <a:t> Access HMI by browser: open the browser, input IP and port of the target HMI in the website box: </a:t>
            </a:r>
            <a:r>
              <a:rPr lang="en-US" altLang="zh-CN" dirty="0" smtClean="0">
                <a:ea typeface="+mj-ea"/>
                <a:cs typeface="Times New Roman" pitchFamily="18" charset="0"/>
                <a:hlinkClick r:id="rId3"/>
              </a:rPr>
              <a:t>http://192.168.130.8:5800</a:t>
            </a:r>
            <a:r>
              <a:rPr lang="en-US" altLang="zh-CN" dirty="0" smtClean="0">
                <a:ea typeface="+mj-ea"/>
                <a:cs typeface="Times New Roman" pitchFamily="18" charset="0"/>
              </a:rPr>
              <a:t>. Then the following dialog box will pop up, input password to access HMI frame. </a:t>
            </a:r>
            <a:r>
              <a:rPr lang="en-US" altLang="zh-CN" dirty="0" smtClean="0">
                <a:cs typeface="Times New Roman" pitchFamily="18" charset="0"/>
              </a:rPr>
              <a:t>(No need to input password, if users do not set any password.)</a:t>
            </a:r>
            <a:endParaRPr lang="en-US" altLang="zh-CN" dirty="0" smtClean="0">
              <a:ea typeface="+mj-ea"/>
              <a:cs typeface="Times New Roman" pitchFamily="18" charset="0"/>
            </a:endParaRPr>
          </a:p>
          <a:p>
            <a:pPr>
              <a:lnSpc>
                <a:spcPct val="150000"/>
              </a:lnSpc>
              <a:buClr>
                <a:srgbClr val="CC3300"/>
              </a:buClr>
            </a:pPr>
            <a:r>
              <a:rPr lang="en-US" altLang="zh-CN" b="0" dirty="0" smtClean="0">
                <a:solidFill>
                  <a:schemeClr val="tx1"/>
                </a:solidFill>
                <a:ea typeface="+mj-ea"/>
                <a:cs typeface="Times New Roman" pitchFamily="18" charset="0"/>
              </a:rPr>
              <a:t>Note: The port must be set to 5800 when access HMI by browser.</a:t>
            </a:r>
            <a:endParaRPr lang="zh-CN" altLang="en-US" b="0" dirty="0">
              <a:solidFill>
                <a:schemeClr val="tx1"/>
              </a:solidFill>
              <a:ea typeface="+mj-ea"/>
              <a:cs typeface="Times New Roman" pitchFamily="18" charset="0"/>
            </a:endParaRPr>
          </a:p>
        </p:txBody>
      </p:sp>
      <p:pic>
        <p:nvPicPr>
          <p:cNvPr id="7170" name="Picture 2"/>
          <p:cNvPicPr>
            <a:picLocks noChangeAspect="1" noChangeArrowheads="1"/>
          </p:cNvPicPr>
          <p:nvPr/>
        </p:nvPicPr>
        <p:blipFill>
          <a:blip r:embed="rId4"/>
          <a:srcRect/>
          <a:stretch>
            <a:fillRect/>
          </a:stretch>
        </p:blipFill>
        <p:spPr bwMode="auto">
          <a:xfrm>
            <a:off x="1976438" y="3000372"/>
            <a:ext cx="5191125" cy="27813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Communication</a:t>
            </a:r>
          </a:p>
        </p:txBody>
      </p:sp>
      <p:sp>
        <p:nvSpPr>
          <p:cNvPr id="13" name="Text Box 20"/>
          <p:cNvSpPr txBox="1">
            <a:spLocks noChangeArrowheads="1"/>
          </p:cNvSpPr>
          <p:nvPr/>
        </p:nvSpPr>
        <p:spPr bwMode="auto">
          <a:xfrm>
            <a:off x="357158" y="785794"/>
            <a:ext cx="8286808" cy="923330"/>
          </a:xfrm>
          <a:prstGeom prst="rect">
            <a:avLst/>
          </a:prstGeom>
          <a:noFill/>
          <a:ln w="9525" algn="ctr">
            <a:noFill/>
            <a:miter lim="800000"/>
            <a:headEnd/>
            <a:tailEnd/>
          </a:ln>
        </p:spPr>
        <p:txBody>
          <a:bodyPr wrap="square">
            <a:spAutoFit/>
          </a:bodyPr>
          <a:lstStyle/>
          <a:p>
            <a:pPr>
              <a:lnSpc>
                <a:spcPct val="150000"/>
              </a:lnSpc>
              <a:buClr>
                <a:srgbClr val="CC3300"/>
              </a:buClr>
            </a:pPr>
            <a:r>
              <a:rPr lang="en-US" altLang="zh-CN" b="0" dirty="0" err="1" smtClean="0">
                <a:solidFill>
                  <a:schemeClr val="tx1"/>
                </a:solidFill>
                <a:ea typeface="+mj-ea"/>
                <a:cs typeface="Times New Roman" pitchFamily="18" charset="0"/>
              </a:rPr>
              <a:t>Kinco</a:t>
            </a:r>
            <a:r>
              <a:rPr lang="en-US" altLang="zh-CN" b="0" dirty="0" smtClean="0">
                <a:solidFill>
                  <a:schemeClr val="tx1"/>
                </a:solidFill>
                <a:ea typeface="+mj-ea"/>
                <a:cs typeface="Times New Roman" pitchFamily="18" charset="0"/>
              </a:rPr>
              <a:t> HMI supports various communication ways</a:t>
            </a:r>
            <a:r>
              <a:rPr lang="en-US" altLang="zh-CN" dirty="0" smtClean="0">
                <a:ea typeface="+mj-ea"/>
                <a:cs typeface="Times New Roman" pitchFamily="18" charset="0"/>
              </a:rPr>
              <a:t>: Serial port, Ethernet port, field bus.</a:t>
            </a:r>
            <a:endParaRPr lang="zh-CN" altLang="en-US" b="0" dirty="0">
              <a:solidFill>
                <a:schemeClr val="tx1"/>
              </a:solidFill>
              <a:ea typeface="+mj-ea"/>
              <a:cs typeface="Times New Roman" pitchFamily="18" charset="0"/>
            </a:endParaRPr>
          </a:p>
        </p:txBody>
      </p:sp>
      <p:pic>
        <p:nvPicPr>
          <p:cNvPr id="14" name="Picture 5"/>
          <p:cNvPicPr>
            <a:picLocks noChangeAspect="1" noChangeArrowheads="1"/>
          </p:cNvPicPr>
          <p:nvPr/>
        </p:nvPicPr>
        <p:blipFill>
          <a:blip r:embed="rId3"/>
          <a:srcRect/>
          <a:stretch>
            <a:fillRect/>
          </a:stretch>
        </p:blipFill>
        <p:spPr bwMode="auto">
          <a:xfrm>
            <a:off x="2757475" y="2124086"/>
            <a:ext cx="3228975" cy="2047875"/>
          </a:xfrm>
          <a:prstGeom prst="rect">
            <a:avLst/>
          </a:prstGeom>
          <a:noFill/>
          <a:ln w="9525">
            <a:noFill/>
            <a:miter lim="800000"/>
            <a:headEnd/>
            <a:tailEnd/>
          </a:ln>
          <a:effectLst/>
        </p:spPr>
      </p:pic>
      <p:pic>
        <p:nvPicPr>
          <p:cNvPr id="15" name="Picture 10"/>
          <p:cNvPicPr>
            <a:picLocks noChangeAspect="1" noChangeArrowheads="1"/>
          </p:cNvPicPr>
          <p:nvPr/>
        </p:nvPicPr>
        <p:blipFill>
          <a:blip r:embed="rId4"/>
          <a:srcRect/>
          <a:stretch>
            <a:fillRect/>
          </a:stretch>
        </p:blipFill>
        <p:spPr bwMode="auto">
          <a:xfrm>
            <a:off x="2843200" y="4643446"/>
            <a:ext cx="3057525" cy="1847850"/>
          </a:xfrm>
          <a:prstGeom prst="rect">
            <a:avLst/>
          </a:prstGeom>
          <a:noFill/>
          <a:ln w="9525">
            <a:noFill/>
            <a:miter lim="800000"/>
            <a:headEnd/>
            <a:tailEnd/>
          </a:ln>
          <a:effectLst/>
        </p:spPr>
      </p:pic>
      <p:sp>
        <p:nvSpPr>
          <p:cNvPr id="16" name="TextBox 15"/>
          <p:cNvSpPr txBox="1"/>
          <p:nvPr/>
        </p:nvSpPr>
        <p:spPr>
          <a:xfrm>
            <a:off x="357158" y="1643050"/>
            <a:ext cx="4610558" cy="507831"/>
          </a:xfrm>
          <a:prstGeom prst="rect">
            <a:avLst/>
          </a:prstGeom>
          <a:noFill/>
        </p:spPr>
        <p:txBody>
          <a:bodyPr wrap="none" rtlCol="0">
            <a:spAutoFit/>
          </a:bodyPr>
          <a:lstStyle/>
          <a:p>
            <a:pPr>
              <a:lnSpc>
                <a:spcPct val="150000"/>
              </a:lnSpc>
              <a:buFont typeface="Wingdings" pitchFamily="2" charset="2"/>
              <a:buChar char="Ø"/>
            </a:pPr>
            <a:r>
              <a:rPr lang="en-US" altLang="zh-CN" dirty="0" smtClean="0"/>
              <a:t> Single HMI with single PLC via serial port</a:t>
            </a:r>
            <a:endParaRPr lang="zh-CN" altLang="en-US" dirty="0"/>
          </a:p>
        </p:txBody>
      </p:sp>
      <p:sp>
        <p:nvSpPr>
          <p:cNvPr id="19" name="TextBox 18"/>
          <p:cNvSpPr txBox="1"/>
          <p:nvPr/>
        </p:nvSpPr>
        <p:spPr>
          <a:xfrm>
            <a:off x="357158" y="4207053"/>
            <a:ext cx="4942379" cy="507831"/>
          </a:xfrm>
          <a:prstGeom prst="rect">
            <a:avLst/>
          </a:prstGeom>
          <a:noFill/>
        </p:spPr>
        <p:txBody>
          <a:bodyPr wrap="none" rtlCol="0">
            <a:spAutoFit/>
          </a:bodyPr>
          <a:lstStyle/>
          <a:p>
            <a:pPr>
              <a:lnSpc>
                <a:spcPct val="150000"/>
              </a:lnSpc>
              <a:buFont typeface="Wingdings" pitchFamily="2" charset="2"/>
              <a:buChar char="Ø"/>
            </a:pPr>
            <a:r>
              <a:rPr lang="en-US" altLang="zh-CN" dirty="0" smtClean="0"/>
              <a:t> Single HMI with single PLC via Ethernet port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Communication</a:t>
            </a:r>
          </a:p>
        </p:txBody>
      </p:sp>
      <p:sp>
        <p:nvSpPr>
          <p:cNvPr id="16" name="TextBox 15"/>
          <p:cNvSpPr txBox="1"/>
          <p:nvPr/>
        </p:nvSpPr>
        <p:spPr>
          <a:xfrm>
            <a:off x="357158" y="785794"/>
            <a:ext cx="6766148" cy="451406"/>
          </a:xfrm>
          <a:prstGeom prst="rect">
            <a:avLst/>
          </a:prstGeom>
          <a:noFill/>
        </p:spPr>
        <p:txBody>
          <a:bodyPr wrap="none" rtlCol="0">
            <a:spAutoFit/>
          </a:bodyPr>
          <a:lstStyle/>
          <a:p>
            <a:pPr>
              <a:lnSpc>
                <a:spcPct val="150000"/>
              </a:lnSpc>
              <a:buFont typeface="Wingdings" pitchFamily="2" charset="2"/>
              <a:buChar char="Ø"/>
            </a:pPr>
            <a:r>
              <a:rPr lang="en-US" altLang="zh-CN" dirty="0" smtClean="0"/>
              <a:t>Single HMI with multiple PLCs via serial port: different protocol</a:t>
            </a:r>
            <a:endParaRPr lang="zh-CN" altLang="en-US" dirty="0"/>
          </a:p>
        </p:txBody>
      </p:sp>
      <p:pic>
        <p:nvPicPr>
          <p:cNvPr id="17" name="Picture 7"/>
          <p:cNvPicPr>
            <a:picLocks noChangeAspect="1" noChangeArrowheads="1"/>
          </p:cNvPicPr>
          <p:nvPr/>
        </p:nvPicPr>
        <p:blipFill>
          <a:blip r:embed="rId3"/>
          <a:srcRect t="5656"/>
          <a:stretch>
            <a:fillRect/>
          </a:stretch>
        </p:blipFill>
        <p:spPr bwMode="auto">
          <a:xfrm>
            <a:off x="1800225" y="1571612"/>
            <a:ext cx="5543550" cy="444818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Communication</a:t>
            </a:r>
          </a:p>
        </p:txBody>
      </p:sp>
      <p:sp>
        <p:nvSpPr>
          <p:cNvPr id="16" name="TextBox 15"/>
          <p:cNvSpPr txBox="1"/>
          <p:nvPr/>
        </p:nvSpPr>
        <p:spPr>
          <a:xfrm>
            <a:off x="357158" y="785794"/>
            <a:ext cx="6522235" cy="451406"/>
          </a:xfrm>
          <a:prstGeom prst="rect">
            <a:avLst/>
          </a:prstGeom>
          <a:noFill/>
        </p:spPr>
        <p:txBody>
          <a:bodyPr wrap="none" rtlCol="0">
            <a:spAutoFit/>
          </a:bodyPr>
          <a:lstStyle/>
          <a:p>
            <a:pPr>
              <a:lnSpc>
                <a:spcPct val="150000"/>
              </a:lnSpc>
              <a:buFont typeface="Wingdings" pitchFamily="2" charset="2"/>
              <a:buChar char="Ø"/>
            </a:pPr>
            <a:r>
              <a:rPr lang="en-US" altLang="zh-CN" dirty="0" smtClean="0"/>
              <a:t> Single HMI with multiple PLCs via serial port: same protocol</a:t>
            </a:r>
            <a:endParaRPr lang="zh-CN" altLang="en-US" dirty="0"/>
          </a:p>
        </p:txBody>
      </p:sp>
      <p:pic>
        <p:nvPicPr>
          <p:cNvPr id="8" name="Picture 6"/>
          <p:cNvPicPr>
            <a:picLocks noChangeAspect="1" noChangeArrowheads="1"/>
          </p:cNvPicPr>
          <p:nvPr/>
        </p:nvPicPr>
        <p:blipFill>
          <a:blip r:embed="rId3"/>
          <a:srcRect t="7088"/>
          <a:stretch>
            <a:fillRect/>
          </a:stretch>
        </p:blipFill>
        <p:spPr bwMode="auto">
          <a:xfrm>
            <a:off x="1443038" y="2143116"/>
            <a:ext cx="6257925" cy="3495684"/>
          </a:xfrm>
          <a:prstGeom prst="rect">
            <a:avLst/>
          </a:prstGeom>
          <a:noFill/>
          <a:ln w="9525">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DA251C"/>
                          </a:solidFill>
                          <a:effectLst/>
                          <a:latin typeface="微软雅黑" pitchFamily="34" charset="-122"/>
                          <a:ea typeface="微软雅黑" pitchFamily="34" charset="-122"/>
                          <a:sym typeface="微软雅黑" pitchFamily="34" charset="-122"/>
                        </a:rPr>
                        <a:t>      </a:t>
                      </a: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13" name="TextBox 12"/>
          <p:cNvSpPr txBox="1"/>
          <p:nvPr/>
        </p:nvSpPr>
        <p:spPr>
          <a:xfrm>
            <a:off x="357158" y="71414"/>
            <a:ext cx="6215106" cy="523220"/>
          </a:xfrm>
          <a:prstGeom prst="rect">
            <a:avLst/>
          </a:prstGeom>
          <a:noFill/>
        </p:spPr>
        <p:txBody>
          <a:bodyPr wrap="square" rtlCol="0">
            <a:spAutoFit/>
          </a:bodyPr>
          <a:lstStyle/>
          <a:p>
            <a:r>
              <a:rPr lang="en-US" altLang="zh-CN" sz="2800" b="1" dirty="0" err="1" smtClean="0">
                <a:solidFill>
                  <a:srgbClr val="FF0000"/>
                </a:solidFill>
                <a:latin typeface="Tahoma" pitchFamily="34" charset="0"/>
                <a:ea typeface="Tahoma" pitchFamily="34" charset="0"/>
                <a:cs typeface="Tahoma" pitchFamily="34" charset="0"/>
              </a:rPr>
              <a:t>Kinco</a:t>
            </a:r>
            <a:r>
              <a:rPr lang="en-US" altLang="zh-CN" sz="2800" b="1" dirty="0" smtClean="0">
                <a:solidFill>
                  <a:srgbClr val="FF0000"/>
                </a:solidFill>
                <a:latin typeface="Tahoma" pitchFamily="34" charset="0"/>
                <a:ea typeface="Tahoma" pitchFamily="34" charset="0"/>
                <a:cs typeface="Tahoma" pitchFamily="34" charset="0"/>
              </a:rPr>
              <a:t> HMI Hardware</a:t>
            </a:r>
          </a:p>
        </p:txBody>
      </p:sp>
      <p:pic>
        <p:nvPicPr>
          <p:cNvPr id="59393" name="Picture 1" descr="C:\Users\sales0019\Desktop\Kinco-MT4000 Series en.jpg"/>
          <p:cNvPicPr>
            <a:picLocks noChangeAspect="1" noChangeArrowheads="1"/>
          </p:cNvPicPr>
          <p:nvPr/>
        </p:nvPicPr>
        <p:blipFill>
          <a:blip r:embed="rId3"/>
          <a:srcRect t="8261" b="24732"/>
          <a:stretch>
            <a:fillRect/>
          </a:stretch>
        </p:blipFill>
        <p:spPr bwMode="auto">
          <a:xfrm>
            <a:off x="5000628" y="1214422"/>
            <a:ext cx="3143272" cy="2164705"/>
          </a:xfrm>
          <a:prstGeom prst="rect">
            <a:avLst/>
          </a:prstGeom>
          <a:noFill/>
        </p:spPr>
      </p:pic>
      <p:pic>
        <p:nvPicPr>
          <p:cNvPr id="59394" name="Picture 2" descr="C:\Users\sales0019\Desktop\MT5000 Series 组合图正面.jpg"/>
          <p:cNvPicPr>
            <a:picLocks noChangeAspect="1" noChangeArrowheads="1"/>
          </p:cNvPicPr>
          <p:nvPr/>
        </p:nvPicPr>
        <p:blipFill>
          <a:blip r:embed="rId4" cstate="print"/>
          <a:srcRect l="6879" t="8017" r="5372" b="25329"/>
          <a:stretch>
            <a:fillRect/>
          </a:stretch>
        </p:blipFill>
        <p:spPr bwMode="auto">
          <a:xfrm>
            <a:off x="2857488" y="3716100"/>
            <a:ext cx="3500462" cy="2641858"/>
          </a:xfrm>
          <a:prstGeom prst="rect">
            <a:avLst/>
          </a:prstGeom>
          <a:noFill/>
        </p:spPr>
      </p:pic>
      <p:pic>
        <p:nvPicPr>
          <p:cNvPr id="59395" name="Picture 3" descr="C:\Users\sales0019\Desktop\MD系列综合图_侧面.jpg"/>
          <p:cNvPicPr>
            <a:picLocks noChangeAspect="1" noChangeArrowheads="1"/>
          </p:cNvPicPr>
          <p:nvPr/>
        </p:nvPicPr>
        <p:blipFill>
          <a:blip r:embed="rId5" cstate="print"/>
          <a:srcRect l="22154" t="14211" r="9207" b="12128"/>
          <a:stretch>
            <a:fillRect/>
          </a:stretch>
        </p:blipFill>
        <p:spPr bwMode="auto">
          <a:xfrm>
            <a:off x="857224" y="1071546"/>
            <a:ext cx="3143272" cy="2529951"/>
          </a:xfrm>
          <a:prstGeom prst="rect">
            <a:avLst/>
          </a:prstGeom>
          <a:noFill/>
        </p:spPr>
      </p:pic>
      <p:sp>
        <p:nvSpPr>
          <p:cNvPr id="14" name="TextBox 13"/>
          <p:cNvSpPr txBox="1"/>
          <p:nvPr/>
        </p:nvSpPr>
        <p:spPr>
          <a:xfrm>
            <a:off x="642910" y="3416858"/>
            <a:ext cx="2928958" cy="369332"/>
          </a:xfrm>
          <a:prstGeom prst="rect">
            <a:avLst/>
          </a:prstGeom>
          <a:noFill/>
        </p:spPr>
        <p:txBody>
          <a:bodyPr wrap="square" rtlCol="0">
            <a:spAutoFit/>
          </a:bodyPr>
          <a:lstStyle/>
          <a:p>
            <a:r>
              <a:rPr lang="en-US" altLang="zh-CN" dirty="0" smtClean="0"/>
              <a:t>Text display</a:t>
            </a:r>
            <a:endParaRPr lang="zh-CN" altLang="en-US" dirty="0"/>
          </a:p>
        </p:txBody>
      </p:sp>
      <p:sp>
        <p:nvSpPr>
          <p:cNvPr id="15" name="TextBox 14"/>
          <p:cNvSpPr txBox="1"/>
          <p:nvPr/>
        </p:nvSpPr>
        <p:spPr>
          <a:xfrm>
            <a:off x="5929322" y="3429000"/>
            <a:ext cx="2143140" cy="369332"/>
          </a:xfrm>
          <a:prstGeom prst="rect">
            <a:avLst/>
          </a:prstGeom>
          <a:noFill/>
        </p:spPr>
        <p:txBody>
          <a:bodyPr wrap="square" rtlCol="0">
            <a:spAutoFit/>
          </a:bodyPr>
          <a:lstStyle/>
          <a:p>
            <a:r>
              <a:rPr lang="en-US" altLang="zh-CN" dirty="0" smtClean="0"/>
              <a:t>MT4000 series</a:t>
            </a:r>
            <a:endParaRPr lang="zh-CN" altLang="en-US" dirty="0"/>
          </a:p>
        </p:txBody>
      </p:sp>
      <p:sp>
        <p:nvSpPr>
          <p:cNvPr id="17" name="TextBox 16"/>
          <p:cNvSpPr txBox="1"/>
          <p:nvPr/>
        </p:nvSpPr>
        <p:spPr>
          <a:xfrm>
            <a:off x="3643306" y="6215082"/>
            <a:ext cx="2071702" cy="369332"/>
          </a:xfrm>
          <a:prstGeom prst="rect">
            <a:avLst/>
          </a:prstGeom>
          <a:noFill/>
        </p:spPr>
        <p:txBody>
          <a:bodyPr wrap="square" rtlCol="0">
            <a:spAutoFit/>
          </a:bodyPr>
          <a:lstStyle/>
          <a:p>
            <a:r>
              <a:rPr lang="en-US" altLang="zh-CN" dirty="0" smtClean="0"/>
              <a:t>MT5000 series</a:t>
            </a:r>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Communication</a:t>
            </a:r>
          </a:p>
        </p:txBody>
      </p:sp>
      <p:sp>
        <p:nvSpPr>
          <p:cNvPr id="16" name="TextBox 15"/>
          <p:cNvSpPr txBox="1"/>
          <p:nvPr/>
        </p:nvSpPr>
        <p:spPr>
          <a:xfrm>
            <a:off x="357158" y="785794"/>
            <a:ext cx="5266635" cy="451406"/>
          </a:xfrm>
          <a:prstGeom prst="rect">
            <a:avLst/>
          </a:prstGeom>
          <a:noFill/>
        </p:spPr>
        <p:txBody>
          <a:bodyPr wrap="none" rtlCol="0">
            <a:spAutoFit/>
          </a:bodyPr>
          <a:lstStyle/>
          <a:p>
            <a:pPr>
              <a:lnSpc>
                <a:spcPct val="150000"/>
              </a:lnSpc>
              <a:buFont typeface="Wingdings" pitchFamily="2" charset="2"/>
              <a:buChar char="Ø"/>
            </a:pPr>
            <a:r>
              <a:rPr lang="en-US" altLang="zh-CN" dirty="0" smtClean="0"/>
              <a:t> Single HMI with multiple PLCs via Ethernet port</a:t>
            </a:r>
            <a:endParaRPr lang="zh-CN" altLang="en-US" dirty="0"/>
          </a:p>
        </p:txBody>
      </p:sp>
      <p:pic>
        <p:nvPicPr>
          <p:cNvPr id="9" name="Picture 7"/>
          <p:cNvPicPr>
            <a:picLocks noChangeAspect="1" noChangeArrowheads="1"/>
          </p:cNvPicPr>
          <p:nvPr/>
        </p:nvPicPr>
        <p:blipFill>
          <a:blip r:embed="rId3"/>
          <a:srcRect/>
          <a:stretch>
            <a:fillRect/>
          </a:stretch>
        </p:blipFill>
        <p:spPr bwMode="auto">
          <a:xfrm>
            <a:off x="1728788" y="1905000"/>
            <a:ext cx="5686425" cy="2657475"/>
          </a:xfrm>
          <a:prstGeom prst="rect">
            <a:avLst/>
          </a:prstGeom>
          <a:noFill/>
          <a:ln w="9525">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Communication</a:t>
            </a:r>
          </a:p>
        </p:txBody>
      </p:sp>
      <p:sp>
        <p:nvSpPr>
          <p:cNvPr id="16" name="TextBox 15"/>
          <p:cNvSpPr txBox="1"/>
          <p:nvPr/>
        </p:nvSpPr>
        <p:spPr>
          <a:xfrm>
            <a:off x="357158" y="785794"/>
            <a:ext cx="4790542" cy="451406"/>
          </a:xfrm>
          <a:prstGeom prst="rect">
            <a:avLst/>
          </a:prstGeom>
          <a:noFill/>
        </p:spPr>
        <p:txBody>
          <a:bodyPr wrap="none" rtlCol="0">
            <a:spAutoFit/>
          </a:bodyPr>
          <a:lstStyle/>
          <a:p>
            <a:pPr>
              <a:lnSpc>
                <a:spcPct val="150000"/>
              </a:lnSpc>
              <a:buFont typeface="Wingdings" pitchFamily="2" charset="2"/>
              <a:buChar char="Ø"/>
            </a:pPr>
            <a:r>
              <a:rPr lang="en-US" altLang="zh-CN" dirty="0" smtClean="0"/>
              <a:t> Multiple HMI with single PLC via serial port</a:t>
            </a:r>
            <a:endParaRPr lang="zh-CN" altLang="en-US" dirty="0"/>
          </a:p>
        </p:txBody>
      </p:sp>
      <p:pic>
        <p:nvPicPr>
          <p:cNvPr id="8" name="Picture 5"/>
          <p:cNvPicPr>
            <a:picLocks noChangeAspect="1" noChangeArrowheads="1"/>
          </p:cNvPicPr>
          <p:nvPr/>
        </p:nvPicPr>
        <p:blipFill>
          <a:blip r:embed="rId3"/>
          <a:srcRect/>
          <a:stretch>
            <a:fillRect/>
          </a:stretch>
        </p:blipFill>
        <p:spPr bwMode="auto">
          <a:xfrm>
            <a:off x="2000250" y="1600200"/>
            <a:ext cx="5143500" cy="2809875"/>
          </a:xfrm>
          <a:prstGeom prst="rect">
            <a:avLst/>
          </a:prstGeom>
          <a:noFill/>
          <a:ln w="9525">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Communication </a:t>
            </a:r>
          </a:p>
        </p:txBody>
      </p:sp>
      <p:sp>
        <p:nvSpPr>
          <p:cNvPr id="16" name="TextBox 15"/>
          <p:cNvSpPr txBox="1"/>
          <p:nvPr/>
        </p:nvSpPr>
        <p:spPr>
          <a:xfrm>
            <a:off x="357158" y="1785926"/>
            <a:ext cx="6581482" cy="369332"/>
          </a:xfrm>
          <a:prstGeom prst="rect">
            <a:avLst/>
          </a:prstGeom>
          <a:noFill/>
        </p:spPr>
        <p:txBody>
          <a:bodyPr wrap="none" rtlCol="0">
            <a:spAutoFit/>
          </a:bodyPr>
          <a:lstStyle/>
          <a:p>
            <a:pPr>
              <a:buFont typeface="Wingdings" pitchFamily="2" charset="2"/>
              <a:buChar char="Ø"/>
            </a:pPr>
            <a:r>
              <a:rPr lang="en-US" altLang="zh-CN" dirty="0" smtClean="0"/>
              <a:t> For communication via MODBUS RTU, HMI works as Master:</a:t>
            </a:r>
            <a:endParaRPr lang="zh-CN" altLang="en-US" dirty="0"/>
          </a:p>
        </p:txBody>
      </p:sp>
      <p:pic>
        <p:nvPicPr>
          <p:cNvPr id="11266" name="Picture 2"/>
          <p:cNvPicPr>
            <a:picLocks noChangeAspect="1" noChangeArrowheads="1"/>
          </p:cNvPicPr>
          <p:nvPr/>
        </p:nvPicPr>
        <p:blipFill>
          <a:blip r:embed="rId3"/>
          <a:srcRect/>
          <a:stretch>
            <a:fillRect/>
          </a:stretch>
        </p:blipFill>
        <p:spPr bwMode="auto">
          <a:xfrm>
            <a:off x="1673998" y="2285992"/>
            <a:ext cx="4686300" cy="1323975"/>
          </a:xfrm>
          <a:prstGeom prst="rect">
            <a:avLst/>
          </a:prstGeom>
          <a:noFill/>
          <a:ln w="9525">
            <a:noFill/>
            <a:miter lim="800000"/>
            <a:headEnd/>
            <a:tailEnd/>
          </a:ln>
          <a:effectLst/>
        </p:spPr>
      </p:pic>
      <p:sp>
        <p:nvSpPr>
          <p:cNvPr id="9" name="TextBox 8"/>
          <p:cNvSpPr txBox="1"/>
          <p:nvPr/>
        </p:nvSpPr>
        <p:spPr>
          <a:xfrm>
            <a:off x="357158" y="3967157"/>
            <a:ext cx="6433813" cy="369332"/>
          </a:xfrm>
          <a:prstGeom prst="rect">
            <a:avLst/>
          </a:prstGeom>
          <a:noFill/>
        </p:spPr>
        <p:txBody>
          <a:bodyPr wrap="none" rtlCol="0">
            <a:spAutoFit/>
          </a:bodyPr>
          <a:lstStyle/>
          <a:p>
            <a:pPr>
              <a:buFont typeface="Wingdings" pitchFamily="2" charset="2"/>
              <a:buChar char="Ø"/>
            </a:pPr>
            <a:r>
              <a:rPr lang="en-US" altLang="zh-CN" dirty="0" smtClean="0"/>
              <a:t> For communication via MODBUS RTU, HMI works as Slave:</a:t>
            </a:r>
            <a:endParaRPr lang="zh-CN" altLang="en-US" dirty="0"/>
          </a:p>
        </p:txBody>
      </p:sp>
      <p:pic>
        <p:nvPicPr>
          <p:cNvPr id="11267" name="Picture 3"/>
          <p:cNvPicPr>
            <a:picLocks noChangeAspect="1" noChangeArrowheads="1"/>
          </p:cNvPicPr>
          <p:nvPr/>
        </p:nvPicPr>
        <p:blipFill>
          <a:blip r:embed="rId4"/>
          <a:srcRect/>
          <a:stretch>
            <a:fillRect/>
          </a:stretch>
        </p:blipFill>
        <p:spPr bwMode="auto">
          <a:xfrm>
            <a:off x="1678761" y="4429132"/>
            <a:ext cx="4676775" cy="1323975"/>
          </a:xfrm>
          <a:prstGeom prst="rect">
            <a:avLst/>
          </a:prstGeom>
          <a:noFill/>
          <a:ln w="9525">
            <a:noFill/>
            <a:miter lim="800000"/>
            <a:headEnd/>
            <a:tailEnd/>
          </a:ln>
          <a:effectLst/>
        </p:spPr>
      </p:pic>
      <p:sp>
        <p:nvSpPr>
          <p:cNvPr id="13" name="TextBox 12"/>
          <p:cNvSpPr txBox="1"/>
          <p:nvPr/>
        </p:nvSpPr>
        <p:spPr>
          <a:xfrm>
            <a:off x="357158" y="785794"/>
            <a:ext cx="8143932" cy="866904"/>
          </a:xfrm>
          <a:prstGeom prst="rect">
            <a:avLst/>
          </a:prstGeom>
          <a:noFill/>
        </p:spPr>
        <p:txBody>
          <a:bodyPr wrap="square" rtlCol="0">
            <a:spAutoFit/>
          </a:bodyPr>
          <a:lstStyle/>
          <a:p>
            <a:pPr>
              <a:lnSpc>
                <a:spcPct val="150000"/>
              </a:lnSpc>
            </a:pPr>
            <a:r>
              <a:rPr lang="en-US" altLang="zh-CN" dirty="0" smtClean="0"/>
              <a:t>Please note PLC driver selection when MODBUS RTU protocol is used for communication:</a:t>
            </a:r>
            <a:endParaRPr lang="zh-CN"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357158"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Tips for </a:t>
            </a:r>
            <a:r>
              <a:rPr lang="en-US" altLang="zh-CN" sz="2400" b="1" dirty="0" err="1" smtClean="0">
                <a:solidFill>
                  <a:srgbClr val="FF0000"/>
                </a:solidFill>
                <a:latin typeface="Tahoma" pitchFamily="34" charset="0"/>
                <a:ea typeface="Tahoma" pitchFamily="34" charset="0"/>
                <a:cs typeface="Tahoma" pitchFamily="34" charset="0"/>
                <a:sym typeface="微软雅黑" pitchFamily="34" charset="-122"/>
              </a:rPr>
              <a:t>HMIware</a:t>
            </a: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 Programming</a:t>
            </a:r>
          </a:p>
        </p:txBody>
      </p:sp>
      <p:sp>
        <p:nvSpPr>
          <p:cNvPr id="16" name="TextBox 15"/>
          <p:cNvSpPr txBox="1"/>
          <p:nvPr/>
        </p:nvSpPr>
        <p:spPr>
          <a:xfrm>
            <a:off x="357158" y="785794"/>
            <a:ext cx="8215370" cy="1697901"/>
          </a:xfrm>
          <a:prstGeom prst="rect">
            <a:avLst/>
          </a:prstGeom>
          <a:noFill/>
        </p:spPr>
        <p:txBody>
          <a:bodyPr wrap="square" rtlCol="0">
            <a:spAutoFit/>
          </a:bodyPr>
          <a:lstStyle/>
          <a:p>
            <a:pPr>
              <a:lnSpc>
                <a:spcPct val="150000"/>
              </a:lnSpc>
              <a:buFont typeface="Wingdings" pitchFamily="2" charset="2"/>
              <a:buChar char="Ø"/>
            </a:pPr>
            <a:r>
              <a:rPr lang="en-US" altLang="zh-CN" dirty="0" smtClean="0"/>
              <a:t> Replace HMI Type:</a:t>
            </a:r>
          </a:p>
          <a:p>
            <a:pPr>
              <a:lnSpc>
                <a:spcPct val="150000"/>
              </a:lnSpc>
            </a:pPr>
            <a:r>
              <a:rPr lang="en-US" altLang="zh-CN" dirty="0" smtClean="0"/>
              <a:t>In the application, users need to change to new HMI models, but keep the PLC model, then user could replace HMI type, and download the original project. No need to reprogram. </a:t>
            </a:r>
          </a:p>
        </p:txBody>
      </p:sp>
      <p:sp>
        <p:nvSpPr>
          <p:cNvPr id="9" name="TextBox 8"/>
          <p:cNvSpPr txBox="1"/>
          <p:nvPr/>
        </p:nvSpPr>
        <p:spPr>
          <a:xfrm>
            <a:off x="357158" y="4786322"/>
            <a:ext cx="5340373" cy="369332"/>
          </a:xfrm>
          <a:prstGeom prst="rect">
            <a:avLst/>
          </a:prstGeom>
          <a:noFill/>
        </p:spPr>
        <p:txBody>
          <a:bodyPr wrap="none" rtlCol="0">
            <a:spAutoFit/>
          </a:bodyPr>
          <a:lstStyle/>
          <a:p>
            <a:pPr>
              <a:buFont typeface="Wingdings" pitchFamily="2" charset="2"/>
              <a:buChar char="Ø"/>
            </a:pPr>
            <a:r>
              <a:rPr lang="en-US" altLang="zh-CN" dirty="0" smtClean="0"/>
              <a:t> Align toolbar for component or tag arrangement</a:t>
            </a:r>
            <a:endParaRPr lang="zh-CN" altLang="en-US" dirty="0"/>
          </a:p>
        </p:txBody>
      </p:sp>
      <p:pic>
        <p:nvPicPr>
          <p:cNvPr id="12290" name="Picture 2"/>
          <p:cNvPicPr>
            <a:picLocks noChangeAspect="1" noChangeArrowheads="1"/>
          </p:cNvPicPr>
          <p:nvPr/>
        </p:nvPicPr>
        <p:blipFill>
          <a:blip r:embed="rId3"/>
          <a:srcRect/>
          <a:stretch>
            <a:fillRect/>
          </a:stretch>
        </p:blipFill>
        <p:spPr bwMode="auto">
          <a:xfrm>
            <a:off x="2643174" y="2714620"/>
            <a:ext cx="3819525" cy="177165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a:srcRect/>
          <a:stretch>
            <a:fillRect/>
          </a:stretch>
        </p:blipFill>
        <p:spPr bwMode="auto">
          <a:xfrm>
            <a:off x="785786" y="5357826"/>
            <a:ext cx="2038350" cy="190500"/>
          </a:xfrm>
          <a:prstGeom prst="rect">
            <a:avLst/>
          </a:prstGeom>
          <a:noFill/>
          <a:ln w="9525">
            <a:noFill/>
            <a:miter lim="800000"/>
            <a:headEnd/>
            <a:tailEnd/>
          </a:ln>
          <a:effectLst/>
        </p:spPr>
      </p:pic>
      <p:pic>
        <p:nvPicPr>
          <p:cNvPr id="12293" name="Picture 5"/>
          <p:cNvPicPr>
            <a:picLocks noChangeAspect="1" noChangeArrowheads="1"/>
          </p:cNvPicPr>
          <p:nvPr/>
        </p:nvPicPr>
        <p:blipFill>
          <a:blip r:embed="rId5"/>
          <a:srcRect/>
          <a:stretch>
            <a:fillRect/>
          </a:stretch>
        </p:blipFill>
        <p:spPr bwMode="auto">
          <a:xfrm>
            <a:off x="3357554" y="5357826"/>
            <a:ext cx="1314450" cy="200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285720" y="71414"/>
            <a:ext cx="7858180" cy="646331"/>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Tips for </a:t>
            </a:r>
            <a:r>
              <a:rPr lang="en-US" altLang="zh-CN" sz="2400" b="1" dirty="0" err="1" smtClean="0">
                <a:solidFill>
                  <a:srgbClr val="FF0000"/>
                </a:solidFill>
                <a:latin typeface="Tahoma" pitchFamily="34" charset="0"/>
                <a:ea typeface="Tahoma" pitchFamily="34" charset="0"/>
                <a:cs typeface="Tahoma" pitchFamily="34" charset="0"/>
                <a:sym typeface="微软雅黑" pitchFamily="34" charset="-122"/>
              </a:rPr>
              <a:t>HMIware</a:t>
            </a: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 Programming</a:t>
            </a:r>
          </a:p>
        </p:txBody>
      </p:sp>
      <p:sp>
        <p:nvSpPr>
          <p:cNvPr id="16" name="TextBox 15"/>
          <p:cNvSpPr txBox="1"/>
          <p:nvPr/>
        </p:nvSpPr>
        <p:spPr>
          <a:xfrm>
            <a:off x="285720" y="785794"/>
            <a:ext cx="8215370" cy="866904"/>
          </a:xfrm>
          <a:prstGeom prst="rect">
            <a:avLst/>
          </a:prstGeom>
          <a:noFill/>
        </p:spPr>
        <p:txBody>
          <a:bodyPr wrap="square" rtlCol="0">
            <a:spAutoFit/>
          </a:bodyPr>
          <a:lstStyle/>
          <a:p>
            <a:pPr>
              <a:lnSpc>
                <a:spcPct val="150000"/>
              </a:lnSpc>
              <a:buFont typeface="Wingdings" pitchFamily="2" charset="2"/>
              <a:buChar char="Ø"/>
            </a:pPr>
            <a:r>
              <a:rPr lang="en-US" altLang="zh-CN" dirty="0" smtClean="0"/>
              <a:t> Multiple copy &amp; address auto change</a:t>
            </a:r>
          </a:p>
          <a:p>
            <a:pPr>
              <a:lnSpc>
                <a:spcPct val="150000"/>
              </a:lnSpc>
            </a:pPr>
            <a:r>
              <a:rPr lang="en-US" altLang="zh-CN" dirty="0" smtClean="0"/>
              <a:t>It is very useful for components with continuous address and same settings</a:t>
            </a:r>
          </a:p>
        </p:txBody>
      </p:sp>
      <p:sp>
        <p:nvSpPr>
          <p:cNvPr id="9" name="TextBox 8"/>
          <p:cNvSpPr txBox="1"/>
          <p:nvPr/>
        </p:nvSpPr>
        <p:spPr>
          <a:xfrm>
            <a:off x="285720" y="4874371"/>
            <a:ext cx="7858180" cy="1697901"/>
          </a:xfrm>
          <a:prstGeom prst="rect">
            <a:avLst/>
          </a:prstGeom>
          <a:noFill/>
        </p:spPr>
        <p:txBody>
          <a:bodyPr wrap="square" rtlCol="0">
            <a:spAutoFit/>
          </a:bodyPr>
          <a:lstStyle/>
          <a:p>
            <a:pPr>
              <a:lnSpc>
                <a:spcPct val="150000"/>
              </a:lnSpc>
              <a:buFont typeface="Wingdings" pitchFamily="2" charset="2"/>
              <a:buChar char="Ø"/>
            </a:pPr>
            <a:r>
              <a:rPr lang="en-US" altLang="zh-CN" dirty="0" smtClean="0"/>
              <a:t> Common window&amp; Bottom window</a:t>
            </a:r>
          </a:p>
          <a:p>
            <a:pPr>
              <a:lnSpc>
                <a:spcPct val="150000"/>
              </a:lnSpc>
            </a:pPr>
            <a:r>
              <a:rPr lang="en-US" altLang="zh-CN" dirty="0" smtClean="0"/>
              <a:t>Multiple frames share with same titles,  tags and other same components, users could use common window and bottom window to shorten program time. </a:t>
            </a:r>
            <a:endParaRPr lang="zh-CN" altLang="en-US" dirty="0"/>
          </a:p>
        </p:txBody>
      </p:sp>
      <p:pic>
        <p:nvPicPr>
          <p:cNvPr id="12291" name="Picture 3"/>
          <p:cNvPicPr>
            <a:picLocks noChangeAspect="1" noChangeArrowheads="1"/>
          </p:cNvPicPr>
          <p:nvPr/>
        </p:nvPicPr>
        <p:blipFill>
          <a:blip r:embed="rId3"/>
          <a:srcRect/>
          <a:stretch>
            <a:fillRect/>
          </a:stretch>
        </p:blipFill>
        <p:spPr bwMode="auto">
          <a:xfrm>
            <a:off x="1071538" y="1819285"/>
            <a:ext cx="5505450" cy="303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285720" y="71414"/>
            <a:ext cx="7858180" cy="646331"/>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Tips for </a:t>
            </a:r>
            <a:r>
              <a:rPr lang="en-US" altLang="zh-CN" sz="2400" b="1" dirty="0" err="1" smtClean="0">
                <a:solidFill>
                  <a:srgbClr val="FF0000"/>
                </a:solidFill>
                <a:latin typeface="Tahoma" pitchFamily="34" charset="0"/>
                <a:ea typeface="Tahoma" pitchFamily="34" charset="0"/>
                <a:cs typeface="Tahoma" pitchFamily="34" charset="0"/>
                <a:sym typeface="微软雅黑" pitchFamily="34" charset="-122"/>
              </a:rPr>
              <a:t>HMIware</a:t>
            </a: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 Programming</a:t>
            </a:r>
          </a:p>
        </p:txBody>
      </p:sp>
      <p:sp>
        <p:nvSpPr>
          <p:cNvPr id="16" name="TextBox 15"/>
          <p:cNvSpPr txBox="1"/>
          <p:nvPr/>
        </p:nvSpPr>
        <p:spPr>
          <a:xfrm>
            <a:off x="285720" y="785794"/>
            <a:ext cx="8215370" cy="2113399"/>
          </a:xfrm>
          <a:prstGeom prst="rect">
            <a:avLst/>
          </a:prstGeom>
          <a:noFill/>
        </p:spPr>
        <p:txBody>
          <a:bodyPr wrap="square" rtlCol="0">
            <a:spAutoFit/>
          </a:bodyPr>
          <a:lstStyle/>
          <a:p>
            <a:pPr>
              <a:lnSpc>
                <a:spcPct val="150000"/>
              </a:lnSpc>
              <a:buClr>
                <a:schemeClr val="tx1"/>
              </a:buClr>
              <a:buFont typeface="Wingdings" pitchFamily="2" charset="2"/>
              <a:buChar char="Ø"/>
            </a:pPr>
            <a:r>
              <a:rPr lang="en-US" altLang="zh-CN" dirty="0" smtClean="0">
                <a:cs typeface="Times New Roman" pitchFamily="18" charset="0"/>
              </a:rPr>
              <a:t> Input Order</a:t>
            </a:r>
          </a:p>
          <a:p>
            <a:pPr>
              <a:lnSpc>
                <a:spcPct val="150000"/>
              </a:lnSpc>
              <a:buClr>
                <a:schemeClr val="tx1"/>
              </a:buClr>
            </a:pPr>
            <a:r>
              <a:rPr lang="en-US" altLang="zh-CN" dirty="0" smtClean="0">
                <a:cs typeface="Times New Roman" pitchFamily="18" charset="0"/>
              </a:rPr>
              <a:t>By setting input order, users could input the component continuously when the keyboard pop up. The keyboard will not be closed when press ENTER during inputting.  The input cursor will flash in cycle among components that set with input order. Click the close button to close the keyboard.</a:t>
            </a:r>
            <a:endParaRPr lang="zh-CN" altLang="en-US" dirty="0">
              <a:cs typeface="Times New Roman" pitchFamily="18" charset="0"/>
            </a:endParaRPr>
          </a:p>
        </p:txBody>
      </p:sp>
      <p:pic>
        <p:nvPicPr>
          <p:cNvPr id="13" name="Picture 2"/>
          <p:cNvPicPr>
            <a:picLocks noChangeAspect="1" noChangeArrowheads="1"/>
          </p:cNvPicPr>
          <p:nvPr/>
        </p:nvPicPr>
        <p:blipFill>
          <a:blip r:embed="rId3"/>
          <a:srcRect/>
          <a:stretch>
            <a:fillRect/>
          </a:stretch>
        </p:blipFill>
        <p:spPr bwMode="auto">
          <a:xfrm>
            <a:off x="2139627" y="2857496"/>
            <a:ext cx="4864746"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33" name="TextBox 32"/>
          <p:cNvSpPr txBox="1"/>
          <p:nvPr/>
        </p:nvSpPr>
        <p:spPr>
          <a:xfrm>
            <a:off x="285720" y="71414"/>
            <a:ext cx="7858180" cy="570990"/>
          </a:xfrm>
          <a:prstGeom prst="rect">
            <a:avLst/>
          </a:prstGeom>
          <a:noFill/>
        </p:spPr>
        <p:txBody>
          <a:bodyPr wrap="square" rtlCol="0">
            <a:spAutoFit/>
          </a:bodyPr>
          <a:lstStyle/>
          <a:p>
            <a:pPr>
              <a:lnSpc>
                <a:spcPct val="150000"/>
              </a:lnSpc>
            </a:pPr>
            <a:r>
              <a:rPr lang="en-US" altLang="zh-CN" sz="2400" b="1" dirty="0" smtClean="0">
                <a:solidFill>
                  <a:srgbClr val="FF0000"/>
                </a:solidFill>
                <a:latin typeface="Tahoma" pitchFamily="34" charset="0"/>
                <a:ea typeface="Tahoma" pitchFamily="34" charset="0"/>
                <a:cs typeface="Tahoma" pitchFamily="34" charset="0"/>
                <a:sym typeface="微软雅黑" pitchFamily="34" charset="-122"/>
              </a:rPr>
              <a:t>Exercises</a:t>
            </a:r>
          </a:p>
        </p:txBody>
      </p:sp>
      <p:sp>
        <p:nvSpPr>
          <p:cNvPr id="16" name="TextBox 15"/>
          <p:cNvSpPr txBox="1"/>
          <p:nvPr/>
        </p:nvSpPr>
        <p:spPr>
          <a:xfrm>
            <a:off x="285720" y="785794"/>
            <a:ext cx="8215370" cy="4662815"/>
          </a:xfrm>
          <a:prstGeom prst="rect">
            <a:avLst/>
          </a:prstGeom>
          <a:noFill/>
        </p:spPr>
        <p:txBody>
          <a:bodyPr wrap="square" rtlCol="0">
            <a:spAutoFit/>
          </a:bodyPr>
          <a:lstStyle/>
          <a:p>
            <a:pPr marL="342900" indent="-342900">
              <a:lnSpc>
                <a:spcPct val="150000"/>
              </a:lnSpc>
              <a:buClr>
                <a:schemeClr val="tx1"/>
              </a:buClr>
              <a:buAutoNum type="arabicPeriod"/>
            </a:pPr>
            <a:r>
              <a:rPr lang="en-US" altLang="zh-CN" dirty="0" smtClean="0">
                <a:cs typeface="Times New Roman" pitchFamily="18" charset="0"/>
              </a:rPr>
              <a:t>Add a frame for switch 3 languages by using text library;</a:t>
            </a:r>
          </a:p>
          <a:p>
            <a:pPr marL="342900" indent="-342900">
              <a:lnSpc>
                <a:spcPct val="150000"/>
              </a:lnSpc>
              <a:buClr>
                <a:schemeClr val="tx1"/>
              </a:buClr>
              <a:buAutoNum type="arabicPeriod"/>
            </a:pPr>
            <a:r>
              <a:rPr lang="en-US" altLang="zh-CN" dirty="0" smtClean="0">
                <a:cs typeface="Times New Roman" pitchFamily="18" charset="0"/>
              </a:rPr>
              <a:t>Add a frame, select ”Group 1, Group 2, Group 3” by drop list, each group correspond to a frame;</a:t>
            </a:r>
          </a:p>
          <a:p>
            <a:pPr marL="342900" indent="-342900">
              <a:lnSpc>
                <a:spcPct val="150000"/>
              </a:lnSpc>
              <a:buClr>
                <a:schemeClr val="tx1"/>
              </a:buClr>
              <a:buAutoNum type="arabicPeriod"/>
            </a:pPr>
            <a:r>
              <a:rPr lang="en-US" altLang="zh-CN" dirty="0" smtClean="0">
                <a:cs typeface="Times New Roman" pitchFamily="18" charset="0"/>
              </a:rPr>
              <a:t>Realize the following by macro: when M10.1 and M10.2 are both 1, VW4=5;</a:t>
            </a:r>
          </a:p>
          <a:p>
            <a:pPr marL="342900" indent="-342900">
              <a:lnSpc>
                <a:spcPct val="150000"/>
              </a:lnSpc>
              <a:buClr>
                <a:schemeClr val="tx1"/>
              </a:buClr>
            </a:pPr>
            <a:r>
              <a:rPr lang="en-US" altLang="zh-CN" dirty="0" smtClean="0">
                <a:cs typeface="Times New Roman" pitchFamily="18" charset="0"/>
              </a:rPr>
              <a:t>     When M10.1=0, or M10.2=0, vw4=8;</a:t>
            </a:r>
          </a:p>
          <a:p>
            <a:pPr marL="342900" indent="-342900">
              <a:lnSpc>
                <a:spcPct val="150000"/>
              </a:lnSpc>
              <a:buClr>
                <a:schemeClr val="tx1"/>
              </a:buClr>
            </a:pPr>
            <a:r>
              <a:rPr lang="en-US" altLang="zh-CN" dirty="0" smtClean="0">
                <a:cs typeface="Times New Roman" pitchFamily="18" charset="0"/>
              </a:rPr>
              <a:t>4. Put a number display component, and set its value increasing from 0~5000 by 1 periodically.  When its value is </a:t>
            </a:r>
            <a:r>
              <a:rPr lang="en-US" altLang="zh-CN" dirty="0" err="1" smtClean="0">
                <a:cs typeface="Times New Roman" pitchFamily="18" charset="0"/>
              </a:rPr>
              <a:t>interger</a:t>
            </a:r>
            <a:r>
              <a:rPr lang="en-US" altLang="zh-CN" dirty="0" smtClean="0">
                <a:cs typeface="Times New Roman" pitchFamily="18" charset="0"/>
              </a:rPr>
              <a:t> times of 100, then the alarm buzzer ring for 3s.</a:t>
            </a:r>
          </a:p>
          <a:p>
            <a:pPr marL="342900" indent="-342900">
              <a:lnSpc>
                <a:spcPct val="150000"/>
              </a:lnSpc>
              <a:buClr>
                <a:schemeClr val="tx1"/>
              </a:buClr>
            </a:pPr>
            <a:r>
              <a:rPr lang="en-US" altLang="zh-CN" dirty="0" smtClean="0">
                <a:cs typeface="Times New Roman" pitchFamily="18" charset="0"/>
              </a:rPr>
              <a:t>5. Set 5 group of values to VW10~VW18 by recipe.</a:t>
            </a:r>
          </a:p>
          <a:p>
            <a:pPr marL="342900" indent="-342900">
              <a:lnSpc>
                <a:spcPct val="150000"/>
              </a:lnSpc>
              <a:buClr>
                <a:schemeClr val="tx1"/>
              </a:buClr>
            </a:pPr>
            <a:r>
              <a:rPr lang="en-US" altLang="zh-CN" dirty="0" smtClean="0">
                <a:cs typeface="Times New Roman" pitchFamily="18" charset="0"/>
              </a:rPr>
              <a:t>6. Sample on VW20~VW22, and display the </a:t>
            </a:r>
            <a:r>
              <a:rPr lang="en-US" altLang="zh-CN" dirty="0" smtClean="0">
                <a:cs typeface="Times New Roman" pitchFamily="18" charset="0"/>
              </a:rPr>
              <a:t>sampled </a:t>
            </a:r>
            <a:r>
              <a:rPr lang="en-US" altLang="zh-CN" dirty="0" smtClean="0">
                <a:cs typeface="Times New Roman" pitchFamily="18" charset="0"/>
              </a:rPr>
              <a:t>values in Data </a:t>
            </a:r>
            <a:r>
              <a:rPr lang="en-US" altLang="zh-CN" dirty="0" smtClean="0">
                <a:cs typeface="Times New Roman" pitchFamily="18" charset="0"/>
              </a:rPr>
              <a:t>report: Real time- Free report.</a:t>
            </a:r>
            <a:endParaRPr lang="en-US" altLang="zh-CN" dirty="0" smtClean="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8" descr="ppt-Kinco-en_封面"/>
          <p:cNvPicPr>
            <a:picLocks noGrp="1" noChangeAspect="1" noChangeArrowheads="1"/>
          </p:cNvPicPr>
          <p:nvPr>
            <p:ph idx="4294967295"/>
          </p:nvPr>
        </p:nvPicPr>
        <p:blipFill>
          <a:blip r:embed="rId2"/>
          <a:srcRect/>
          <a:stretch>
            <a:fillRect/>
          </a:stretch>
        </p:blipFill>
        <p:spPr>
          <a:xfrm>
            <a:off x="0" y="0"/>
            <a:ext cx="9144000" cy="6858000"/>
          </a:xfrm>
        </p:spPr>
      </p:pic>
      <p:sp>
        <p:nvSpPr>
          <p:cNvPr id="47107" name="Text Box 10"/>
          <p:cNvSpPr txBox="1">
            <a:spLocks noChangeArrowheads="1"/>
          </p:cNvSpPr>
          <p:nvPr/>
        </p:nvSpPr>
        <p:spPr bwMode="auto">
          <a:xfrm>
            <a:off x="724422" y="4443636"/>
            <a:ext cx="5113362" cy="615545"/>
          </a:xfrm>
          <a:prstGeom prst="rect">
            <a:avLst/>
          </a:prstGeom>
          <a:noFill/>
          <a:ln w="9525">
            <a:noFill/>
            <a:miter lim="800000"/>
            <a:headEnd/>
            <a:tailEnd/>
          </a:ln>
        </p:spPr>
        <p:txBody>
          <a:bodyPr lIns="91430" tIns="45716" rIns="91430" bIns="45716">
            <a:spAutoFit/>
          </a:bodyPr>
          <a:lstStyle/>
          <a:p>
            <a:pPr defTabSz="914145">
              <a:spcBef>
                <a:spcPct val="50000"/>
              </a:spcBef>
            </a:pPr>
            <a:r>
              <a:rPr lang="en-US" altLang="zh-CN" sz="3400" dirty="0"/>
              <a:t>Thank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500"/>
                                        <p:tgtEl>
                                          <p:spTgt spid="47106"/>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47107"/>
                                        </p:tgtEl>
                                        <p:attrNameLst>
                                          <p:attrName>style.visibility</p:attrName>
                                        </p:attrNameLst>
                                      </p:cBhvr>
                                      <p:to>
                                        <p:strVal val="visible"/>
                                      </p:to>
                                    </p:set>
                                    <p:animEffect transition="in" filter="fade">
                                      <p:cBhvr>
                                        <p:cTn id="11" dur="1000"/>
                                        <p:tgtEl>
                                          <p:spTgt spid="47107"/>
                                        </p:tgtEl>
                                      </p:cBhvr>
                                    </p:animEffect>
                                    <p:anim calcmode="lin" valueType="num">
                                      <p:cBhvr>
                                        <p:cTn id="12" dur="1000" fill="hold"/>
                                        <p:tgtEl>
                                          <p:spTgt spid="47107"/>
                                        </p:tgtEl>
                                        <p:attrNameLst>
                                          <p:attrName>ppt_w</p:attrName>
                                        </p:attrNameLst>
                                      </p:cBhvr>
                                      <p:tavLst>
                                        <p:tav tm="0" fmla="#ppt_w*sin(2.5*pi*$)">
                                          <p:val>
                                            <p:fltVal val="0"/>
                                          </p:val>
                                        </p:tav>
                                        <p:tav tm="100000">
                                          <p:val>
                                            <p:fltVal val="1"/>
                                          </p:val>
                                        </p:tav>
                                      </p:tavLst>
                                    </p:anim>
                                    <p:anim calcmode="lin" valueType="num">
                                      <p:cBhvr>
                                        <p:cTn id="13" dur="1000" fill="hold"/>
                                        <p:tgtEl>
                                          <p:spTgt spid="47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DA251C"/>
                          </a:solidFill>
                          <a:effectLst/>
                          <a:latin typeface="微软雅黑" pitchFamily="34" charset="-122"/>
                          <a:ea typeface="微软雅黑" pitchFamily="34" charset="-122"/>
                          <a:sym typeface="微软雅黑" pitchFamily="34" charset="-122"/>
                        </a:rPr>
                        <a:t>      </a:t>
                      </a: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13" name="TextBox 12"/>
          <p:cNvSpPr txBox="1"/>
          <p:nvPr/>
        </p:nvSpPr>
        <p:spPr>
          <a:xfrm>
            <a:off x="357158" y="71414"/>
            <a:ext cx="6929486" cy="523220"/>
          </a:xfrm>
          <a:prstGeom prst="rect">
            <a:avLst/>
          </a:prstGeom>
          <a:noFill/>
        </p:spPr>
        <p:txBody>
          <a:bodyPr wrap="square" rtlCol="0">
            <a:spAutoFit/>
          </a:bodyPr>
          <a:lstStyle/>
          <a:p>
            <a:r>
              <a:rPr lang="en-US" altLang="zh-CN" sz="2800" b="1" dirty="0" smtClean="0">
                <a:solidFill>
                  <a:srgbClr val="FF0000"/>
                </a:solidFill>
                <a:latin typeface="Tahoma" pitchFamily="34" charset="0"/>
                <a:ea typeface="Tahoma" pitchFamily="34" charset="0"/>
                <a:cs typeface="Tahoma" pitchFamily="34" charset="0"/>
              </a:rPr>
              <a:t>Interface Description</a:t>
            </a:r>
          </a:p>
        </p:txBody>
      </p:sp>
      <p:pic>
        <p:nvPicPr>
          <p:cNvPr id="92163" name="Picture 3"/>
          <p:cNvPicPr>
            <a:picLocks noChangeAspect="1" noChangeArrowheads="1"/>
          </p:cNvPicPr>
          <p:nvPr/>
        </p:nvPicPr>
        <p:blipFill>
          <a:blip r:embed="rId3"/>
          <a:srcRect b="1242"/>
          <a:stretch>
            <a:fillRect/>
          </a:stretch>
        </p:blipFill>
        <p:spPr bwMode="auto">
          <a:xfrm>
            <a:off x="428596" y="785794"/>
            <a:ext cx="8286808"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DA251C"/>
                          </a:solidFill>
                          <a:effectLst/>
                          <a:latin typeface="微软雅黑" pitchFamily="34" charset="-122"/>
                          <a:ea typeface="微软雅黑" pitchFamily="34" charset="-122"/>
                          <a:sym typeface="微软雅黑" pitchFamily="34" charset="-122"/>
                        </a:rPr>
                        <a:t>      </a:t>
                      </a: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13" name="TextBox 12"/>
          <p:cNvSpPr txBox="1"/>
          <p:nvPr/>
        </p:nvSpPr>
        <p:spPr>
          <a:xfrm>
            <a:off x="357158" y="71414"/>
            <a:ext cx="6929486" cy="523220"/>
          </a:xfrm>
          <a:prstGeom prst="rect">
            <a:avLst/>
          </a:prstGeom>
          <a:noFill/>
        </p:spPr>
        <p:txBody>
          <a:bodyPr wrap="square" rtlCol="0">
            <a:spAutoFit/>
          </a:bodyPr>
          <a:lstStyle/>
          <a:p>
            <a:r>
              <a:rPr lang="en-US" altLang="zh-CN" sz="2800" b="1" dirty="0" err="1" smtClean="0">
                <a:solidFill>
                  <a:srgbClr val="FF0000"/>
                </a:solidFill>
                <a:latin typeface="Tahoma" pitchFamily="34" charset="0"/>
                <a:ea typeface="Tahoma" pitchFamily="34" charset="0"/>
                <a:cs typeface="Tahoma" pitchFamily="34" charset="0"/>
              </a:rPr>
              <a:t>Kinco</a:t>
            </a:r>
            <a:r>
              <a:rPr lang="en-US" altLang="zh-CN" sz="2800" b="1" dirty="0" smtClean="0">
                <a:solidFill>
                  <a:srgbClr val="FF0000"/>
                </a:solidFill>
                <a:latin typeface="Tahoma" pitchFamily="34" charset="0"/>
                <a:ea typeface="Tahoma" pitchFamily="34" charset="0"/>
                <a:cs typeface="Tahoma" pitchFamily="34" charset="0"/>
              </a:rPr>
              <a:t> HMI Hardware-LED Description</a:t>
            </a:r>
          </a:p>
        </p:txBody>
      </p:sp>
      <p:pic>
        <p:nvPicPr>
          <p:cNvPr id="14" name="Picture 7"/>
          <p:cNvPicPr>
            <a:picLocks noChangeAspect="1" noChangeArrowheads="1"/>
          </p:cNvPicPr>
          <p:nvPr/>
        </p:nvPicPr>
        <p:blipFill>
          <a:blip r:embed="rId3" cstate="print"/>
          <a:srcRect/>
          <a:stretch>
            <a:fillRect/>
          </a:stretch>
        </p:blipFill>
        <p:spPr bwMode="auto">
          <a:xfrm>
            <a:off x="571473" y="1714489"/>
            <a:ext cx="4628704" cy="3506174"/>
          </a:xfrm>
          <a:prstGeom prst="rect">
            <a:avLst/>
          </a:prstGeom>
          <a:noFill/>
          <a:ln w="9525" algn="ctr">
            <a:noFill/>
            <a:miter lim="800000"/>
            <a:headEnd/>
            <a:tailEnd/>
          </a:ln>
        </p:spPr>
      </p:pic>
      <p:sp>
        <p:nvSpPr>
          <p:cNvPr id="15" name="Line 3"/>
          <p:cNvSpPr>
            <a:spLocks noChangeShapeType="1"/>
          </p:cNvSpPr>
          <p:nvPr/>
        </p:nvSpPr>
        <p:spPr bwMode="auto">
          <a:xfrm flipH="1">
            <a:off x="4857752" y="2214554"/>
            <a:ext cx="1371981" cy="931140"/>
          </a:xfrm>
          <a:prstGeom prst="line">
            <a:avLst/>
          </a:prstGeom>
          <a:noFill/>
          <a:ln w="28575">
            <a:solidFill>
              <a:srgbClr val="FFC000"/>
            </a:solidFill>
            <a:round/>
            <a:headEnd/>
            <a:tailEnd type="triangle" w="med" len="med"/>
          </a:ln>
        </p:spPr>
        <p:txBody>
          <a:bodyPr wrap="square" lIns="130046" tIns="65023" rIns="130046" bIns="65023">
            <a:spAutoFit/>
          </a:bodyPr>
          <a:lstStyle/>
          <a:p>
            <a:endParaRPr lang="zh-CN" altLang="en-US"/>
          </a:p>
        </p:txBody>
      </p:sp>
      <p:sp>
        <p:nvSpPr>
          <p:cNvPr id="16" name="Line 3"/>
          <p:cNvSpPr>
            <a:spLocks noChangeShapeType="1"/>
          </p:cNvSpPr>
          <p:nvPr/>
        </p:nvSpPr>
        <p:spPr bwMode="auto">
          <a:xfrm flipH="1">
            <a:off x="4857752" y="3357562"/>
            <a:ext cx="1371982" cy="55794"/>
          </a:xfrm>
          <a:prstGeom prst="line">
            <a:avLst/>
          </a:prstGeom>
          <a:noFill/>
          <a:ln w="28575">
            <a:solidFill>
              <a:srgbClr val="FFC000"/>
            </a:solidFill>
            <a:round/>
            <a:headEnd/>
            <a:tailEnd type="triangle" w="med" len="med"/>
          </a:ln>
        </p:spPr>
        <p:txBody>
          <a:bodyPr wrap="square" lIns="130046" tIns="65023" rIns="130046" bIns="65023">
            <a:spAutoFit/>
          </a:bodyPr>
          <a:lstStyle/>
          <a:p>
            <a:endParaRPr lang="zh-CN" altLang="en-US"/>
          </a:p>
        </p:txBody>
      </p:sp>
      <p:sp>
        <p:nvSpPr>
          <p:cNvPr id="17" name="Line 3"/>
          <p:cNvSpPr>
            <a:spLocks noChangeShapeType="1"/>
          </p:cNvSpPr>
          <p:nvPr/>
        </p:nvSpPr>
        <p:spPr bwMode="auto">
          <a:xfrm flipH="1" flipV="1">
            <a:off x="4857752" y="3786190"/>
            <a:ext cx="1357322" cy="785818"/>
          </a:xfrm>
          <a:prstGeom prst="line">
            <a:avLst/>
          </a:prstGeom>
          <a:noFill/>
          <a:ln w="28575">
            <a:solidFill>
              <a:srgbClr val="FFC000"/>
            </a:solidFill>
            <a:round/>
            <a:headEnd/>
            <a:tailEnd type="triangle" w="med" len="med"/>
          </a:ln>
        </p:spPr>
        <p:txBody>
          <a:bodyPr wrap="square" lIns="130046" tIns="65023" rIns="130046" bIns="65023">
            <a:spAutoFit/>
          </a:bodyPr>
          <a:lstStyle/>
          <a:p>
            <a:endParaRPr lang="zh-CN" altLang="en-US"/>
          </a:p>
        </p:txBody>
      </p:sp>
      <p:sp>
        <p:nvSpPr>
          <p:cNvPr id="18" name="圆角矩形 11"/>
          <p:cNvSpPr>
            <a:spLocks noChangeArrowheads="1"/>
          </p:cNvSpPr>
          <p:nvPr/>
        </p:nvSpPr>
        <p:spPr bwMode="auto">
          <a:xfrm>
            <a:off x="6215074" y="1714488"/>
            <a:ext cx="2514669" cy="900143"/>
          </a:xfrm>
          <a:prstGeom prst="roundRect">
            <a:avLst>
              <a:gd name="adj" fmla="val 16667"/>
            </a:avLst>
          </a:prstGeom>
          <a:noFill/>
          <a:ln w="9525" algn="ctr">
            <a:noFill/>
            <a:round/>
            <a:headEnd/>
            <a:tailEnd/>
          </a:ln>
        </p:spPr>
        <p:txBody>
          <a:bodyPr lIns="130039" tIns="65020" rIns="130039" bIns="65020" anchor="ctr"/>
          <a:lstStyle/>
          <a:p>
            <a:pPr defTabSz="1300163"/>
            <a:r>
              <a:rPr lang="en-US" altLang="zh-CN" sz="1800" dirty="0">
                <a:solidFill>
                  <a:schemeClr val="tx1"/>
                </a:solidFill>
              </a:rPr>
              <a:t>PWR: Used for    indication of  power supply</a:t>
            </a:r>
            <a:endParaRPr lang="zh-CN" altLang="en-US" sz="1800" dirty="0">
              <a:solidFill>
                <a:schemeClr val="tx1"/>
              </a:solidFill>
            </a:endParaRPr>
          </a:p>
        </p:txBody>
      </p:sp>
      <p:sp>
        <p:nvSpPr>
          <p:cNvPr id="19" name="圆角矩形 12"/>
          <p:cNvSpPr>
            <a:spLocks noChangeArrowheads="1"/>
          </p:cNvSpPr>
          <p:nvPr/>
        </p:nvSpPr>
        <p:spPr bwMode="auto">
          <a:xfrm>
            <a:off x="6215074" y="1714488"/>
            <a:ext cx="2514669" cy="900143"/>
          </a:xfrm>
          <a:prstGeom prst="roundRect">
            <a:avLst>
              <a:gd name="adj" fmla="val 16667"/>
            </a:avLst>
          </a:prstGeom>
          <a:noFill/>
          <a:ln w="28575" algn="ctr">
            <a:solidFill>
              <a:srgbClr val="FFC000"/>
            </a:solidFill>
            <a:round/>
            <a:headEnd/>
            <a:tailEnd/>
          </a:ln>
        </p:spPr>
        <p:txBody>
          <a:bodyPr lIns="130039" tIns="65020" rIns="130039" bIns="65020" anchor="ctr"/>
          <a:lstStyle/>
          <a:p>
            <a:pPr defTabSz="1300163"/>
            <a:endParaRPr lang="zh-CN" altLang="en-US"/>
          </a:p>
        </p:txBody>
      </p:sp>
      <p:sp>
        <p:nvSpPr>
          <p:cNvPr id="20" name="圆角矩形 13"/>
          <p:cNvSpPr>
            <a:spLocks noChangeArrowheads="1"/>
          </p:cNvSpPr>
          <p:nvPr/>
        </p:nvSpPr>
        <p:spPr bwMode="auto">
          <a:xfrm>
            <a:off x="6215074" y="3000372"/>
            <a:ext cx="2514669" cy="900143"/>
          </a:xfrm>
          <a:prstGeom prst="roundRect">
            <a:avLst>
              <a:gd name="adj" fmla="val 16667"/>
            </a:avLst>
          </a:prstGeom>
          <a:noFill/>
          <a:ln w="28575" algn="ctr">
            <a:solidFill>
              <a:srgbClr val="FFC000"/>
            </a:solidFill>
            <a:round/>
            <a:headEnd/>
            <a:tailEnd/>
          </a:ln>
        </p:spPr>
        <p:txBody>
          <a:bodyPr lIns="130039" tIns="65020" rIns="130039" bIns="65020" anchor="ctr"/>
          <a:lstStyle/>
          <a:p>
            <a:pPr defTabSz="1300163"/>
            <a:endParaRPr lang="zh-CN" altLang="en-US"/>
          </a:p>
        </p:txBody>
      </p:sp>
      <p:sp>
        <p:nvSpPr>
          <p:cNvPr id="21" name="圆角矩形 14"/>
          <p:cNvSpPr>
            <a:spLocks noChangeArrowheads="1"/>
          </p:cNvSpPr>
          <p:nvPr/>
        </p:nvSpPr>
        <p:spPr bwMode="auto">
          <a:xfrm>
            <a:off x="6200735" y="4214818"/>
            <a:ext cx="2514669" cy="900143"/>
          </a:xfrm>
          <a:prstGeom prst="roundRect">
            <a:avLst>
              <a:gd name="adj" fmla="val 16667"/>
            </a:avLst>
          </a:prstGeom>
          <a:noFill/>
          <a:ln w="28575" algn="ctr">
            <a:solidFill>
              <a:srgbClr val="FFC000"/>
            </a:solidFill>
            <a:round/>
            <a:headEnd/>
            <a:tailEnd/>
          </a:ln>
        </p:spPr>
        <p:txBody>
          <a:bodyPr lIns="130039" tIns="65020" rIns="130039" bIns="65020" anchor="ctr"/>
          <a:lstStyle/>
          <a:p>
            <a:pPr defTabSz="1300163"/>
            <a:endParaRPr lang="zh-CN" altLang="en-US"/>
          </a:p>
        </p:txBody>
      </p:sp>
      <p:sp>
        <p:nvSpPr>
          <p:cNvPr id="22" name="圆角矩形 15"/>
          <p:cNvSpPr>
            <a:spLocks noChangeArrowheads="1"/>
          </p:cNvSpPr>
          <p:nvPr/>
        </p:nvSpPr>
        <p:spPr bwMode="auto">
          <a:xfrm>
            <a:off x="6215074" y="3000372"/>
            <a:ext cx="2514669" cy="900143"/>
          </a:xfrm>
          <a:prstGeom prst="roundRect">
            <a:avLst>
              <a:gd name="adj" fmla="val 16667"/>
            </a:avLst>
          </a:prstGeom>
          <a:noFill/>
          <a:ln w="9525" algn="ctr">
            <a:noFill/>
            <a:round/>
            <a:headEnd/>
            <a:tailEnd/>
          </a:ln>
        </p:spPr>
        <p:txBody>
          <a:bodyPr lIns="130039" tIns="65020" rIns="130039" bIns="65020" anchor="ctr"/>
          <a:lstStyle/>
          <a:p>
            <a:pPr defTabSz="1300163"/>
            <a:r>
              <a:rPr lang="en-US" altLang="zh-CN" sz="1800">
                <a:solidFill>
                  <a:schemeClr val="tx1"/>
                </a:solidFill>
              </a:rPr>
              <a:t>CPU: Used for indication of CPU</a:t>
            </a:r>
            <a:endParaRPr lang="zh-CN" altLang="en-US" sz="1800">
              <a:solidFill>
                <a:schemeClr val="tx1"/>
              </a:solidFill>
            </a:endParaRPr>
          </a:p>
        </p:txBody>
      </p:sp>
      <p:sp>
        <p:nvSpPr>
          <p:cNvPr id="23" name="圆角矩形 16"/>
          <p:cNvSpPr>
            <a:spLocks noChangeArrowheads="1"/>
          </p:cNvSpPr>
          <p:nvPr/>
        </p:nvSpPr>
        <p:spPr bwMode="auto">
          <a:xfrm>
            <a:off x="6200735" y="4214818"/>
            <a:ext cx="2514669" cy="900143"/>
          </a:xfrm>
          <a:prstGeom prst="roundRect">
            <a:avLst>
              <a:gd name="adj" fmla="val 16667"/>
            </a:avLst>
          </a:prstGeom>
          <a:noFill/>
          <a:ln w="9525" algn="ctr">
            <a:noFill/>
            <a:round/>
            <a:headEnd/>
            <a:tailEnd/>
          </a:ln>
        </p:spPr>
        <p:txBody>
          <a:bodyPr lIns="130039" tIns="65020" rIns="130039" bIns="65020" anchor="ctr"/>
          <a:lstStyle/>
          <a:p>
            <a:pPr defTabSz="1300163"/>
            <a:r>
              <a:rPr lang="en-US" altLang="zh-CN" sz="1800">
                <a:solidFill>
                  <a:schemeClr val="tx1"/>
                </a:solidFill>
              </a:rPr>
              <a:t>COM: Used for indication of communication</a:t>
            </a:r>
            <a:endParaRPr lang="zh-CN"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animBg="1"/>
      <p:bldP spid="20" grpId="0" animBg="1"/>
      <p:bldP spid="21"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0"/>
          <p:cNvSpPr>
            <a:spLocks/>
          </p:cNvSpPr>
          <p:nvPr/>
        </p:nvSpPr>
        <p:spPr bwMode="auto">
          <a:xfrm>
            <a:off x="0" y="6611938"/>
            <a:ext cx="9109075" cy="201612"/>
          </a:xfrm>
          <a:prstGeom prst="rect">
            <a:avLst/>
          </a:prstGeom>
          <a:solidFill>
            <a:srgbClr val="DA251C"/>
          </a:solidFill>
          <a:ln w="9525" cap="flat" cmpd="sng">
            <a:solidFill>
              <a:srgbClr val="FF0000"/>
            </a:solidFill>
            <a:miter lim="800000"/>
            <a:headEnd/>
            <a:tailEnd/>
          </a:ln>
        </p:spPr>
        <p:txBody>
          <a:bodyPr anchor="ctr"/>
          <a:lstStyle/>
          <a:p>
            <a:endParaRPr lang="zh-CN" altLang="zh-CN">
              <a:solidFill>
                <a:srgbClr val="000000"/>
              </a:solidFill>
              <a:latin typeface="Tahoma" pitchFamily="34" charset="0"/>
              <a:cs typeface="Tahoma" pitchFamily="34" charset="0"/>
              <a:sym typeface="Arial" pitchFamily="34" charset="0"/>
            </a:endParaRPr>
          </a:p>
        </p:txBody>
      </p:sp>
      <p:graphicFrame>
        <p:nvGraphicFramePr>
          <p:cNvPr id="11" name="Group 2"/>
          <p:cNvGraphicFramePr>
            <a:graphicFrameLocks noGrp="1"/>
          </p:cNvGraphicFramePr>
          <p:nvPr/>
        </p:nvGraphicFramePr>
        <p:xfrm>
          <a:off x="0" y="1588"/>
          <a:ext cx="9144000" cy="763588"/>
        </p:xfrm>
        <a:graphic>
          <a:graphicData uri="http://schemas.openxmlformats.org/drawingml/2006/table">
            <a:tbl>
              <a:tblPr/>
              <a:tblGrid>
                <a:gridCol w="7308850"/>
                <a:gridCol w="1835150"/>
              </a:tblGrid>
              <a:tr h="763588">
                <a:tc>
                  <a:txBody>
                    <a:bodyPr/>
                    <a:lstStyle/>
                    <a:p>
                      <a:pPr marL="0" marR="0" lvl="0" indent="0" algn="l" defTabSz="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DA251C"/>
                          </a:solidFill>
                          <a:effectLst/>
                          <a:latin typeface="微软雅黑" pitchFamily="34" charset="-122"/>
                          <a:ea typeface="微软雅黑" pitchFamily="34" charset="-122"/>
                          <a:sym typeface="微软雅黑" pitchFamily="34" charset="-122"/>
                        </a:rPr>
                        <a:t>      </a:t>
                      </a:r>
                      <a:endParaRPr kumimoji="0" lang="zh-CN" altLang="zh-CN" sz="2800" b="1" i="0" u="none" strike="noStrike" cap="none" normalizeH="0" baseline="0" dirty="0" smtClean="0">
                        <a:ln>
                          <a:noFill/>
                        </a:ln>
                        <a:solidFill>
                          <a:srgbClr val="DA251C"/>
                        </a:solidFill>
                        <a:effectLst/>
                        <a:latin typeface="Arial" pitchFamily="34" charset="0"/>
                        <a:ea typeface="宋体" pitchFamily="2" charset="-122"/>
                        <a:sym typeface="Arial" pitchFamily="34" charset="0"/>
                      </a:endParaRPr>
                    </a:p>
                  </a:txBody>
                  <a:tcPr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1" fontAlgn="base" latinLnBrk="0" hangingPunct="1">
                        <a:lnSpc>
                          <a:spcPct val="100000"/>
                        </a:lnSpc>
                        <a:spcBef>
                          <a:spcPct val="0"/>
                        </a:spcBef>
                        <a:spcAft>
                          <a:spcPct val="0"/>
                        </a:spcAft>
                        <a:buClrTx/>
                        <a:buSzTx/>
                        <a:buFontTx/>
                        <a:buNone/>
                        <a:tabLst/>
                      </a:pPr>
                      <a:endParaRPr kumimoji="0" lang="zh-CN" altLang="zh-CN" sz="2400" b="1" i="0" u="none" strike="noStrike" cap="none" normalizeH="0" baseline="0" dirty="0" smtClean="0">
                        <a:ln>
                          <a:noFill/>
                        </a:ln>
                        <a:solidFill>
                          <a:srgbClr val="C00000"/>
                        </a:solidFill>
                        <a:effectLst/>
                        <a:latin typeface="微软雅黑" pitchFamily="34" charset="-122"/>
                        <a:ea typeface="微软雅黑" pitchFamily="34" charset="-122"/>
                        <a:sym typeface="微软雅黑" pitchFamily="34" charset="-122"/>
                      </a:endParaRPr>
                    </a:p>
                  </a:txBody>
                  <a:tcPr anchor="ctr" horzOverflow="overflow">
                    <a:lnL cap="flat">
                      <a:noFill/>
                    </a:lnL>
                    <a:lnR cap="flat">
                      <a:noFill/>
                    </a:lnR>
                    <a:lnT cap="flat">
                      <a:noFill/>
                    </a:lnT>
                    <a:lnB w="28575" cap="flat" cmpd="sng" algn="ctr">
                      <a:solidFill>
                        <a:srgbClr val="DA251C"/>
                      </a:solidFill>
                      <a:prstDash val="solid"/>
                      <a:round/>
                      <a:headEnd type="none" w="med" len="med"/>
                      <a:tailEnd type="none" w="med" len="med"/>
                    </a:lnB>
                    <a:lnTlToBr>
                      <a:noFill/>
                    </a:lnTlToBr>
                    <a:lnBlToTr>
                      <a:noFill/>
                    </a:lnBlToTr>
                    <a:solidFill>
                      <a:srgbClr val="DA251C"/>
                    </a:solidFill>
                  </a:tcPr>
                </a:tc>
              </a:tr>
            </a:tbl>
          </a:graphicData>
        </a:graphic>
      </p:graphicFrame>
      <p:pic>
        <p:nvPicPr>
          <p:cNvPr id="12" name="图片 8"/>
          <p:cNvPicPr>
            <a:picLocks noChangeAspect="1" noChangeArrowheads="1"/>
          </p:cNvPicPr>
          <p:nvPr/>
        </p:nvPicPr>
        <p:blipFill>
          <a:blip r:embed="rId2"/>
          <a:srcRect/>
          <a:stretch>
            <a:fillRect/>
          </a:stretch>
        </p:blipFill>
        <p:spPr bwMode="auto">
          <a:xfrm>
            <a:off x="7504113" y="188913"/>
            <a:ext cx="1604962" cy="360362"/>
          </a:xfrm>
          <a:prstGeom prst="rect">
            <a:avLst/>
          </a:prstGeom>
          <a:noFill/>
          <a:ln w="9525">
            <a:noFill/>
            <a:miter lim="800000"/>
            <a:headEnd/>
            <a:tailEnd/>
          </a:ln>
        </p:spPr>
      </p:pic>
      <p:sp>
        <p:nvSpPr>
          <p:cNvPr id="13" name="TextBox 12"/>
          <p:cNvSpPr txBox="1"/>
          <p:nvPr/>
        </p:nvSpPr>
        <p:spPr>
          <a:xfrm>
            <a:off x="357158" y="71414"/>
            <a:ext cx="6215106" cy="523220"/>
          </a:xfrm>
          <a:prstGeom prst="rect">
            <a:avLst/>
          </a:prstGeom>
          <a:noFill/>
        </p:spPr>
        <p:txBody>
          <a:bodyPr wrap="square" rtlCol="0">
            <a:spAutoFit/>
          </a:bodyPr>
          <a:lstStyle/>
          <a:p>
            <a:r>
              <a:rPr lang="en-US" altLang="zh-CN" sz="2800" b="1" dirty="0" smtClean="0">
                <a:solidFill>
                  <a:srgbClr val="FF0000"/>
                </a:solidFill>
                <a:latin typeface="Tahoma" pitchFamily="34" charset="0"/>
                <a:ea typeface="Tahoma" pitchFamily="34" charset="0"/>
                <a:cs typeface="Tahoma" pitchFamily="34" charset="0"/>
              </a:rPr>
              <a:t>DIP Switch &amp; 4 Working Modes</a:t>
            </a:r>
          </a:p>
        </p:txBody>
      </p:sp>
      <p:pic>
        <p:nvPicPr>
          <p:cNvPr id="93186" name="Picture 2"/>
          <p:cNvPicPr>
            <a:picLocks noChangeAspect="1" noChangeArrowheads="1"/>
          </p:cNvPicPr>
          <p:nvPr/>
        </p:nvPicPr>
        <p:blipFill>
          <a:blip r:embed="rId3"/>
          <a:srcRect/>
          <a:stretch>
            <a:fillRect/>
          </a:stretch>
        </p:blipFill>
        <p:spPr bwMode="auto">
          <a:xfrm>
            <a:off x="785786" y="2357430"/>
            <a:ext cx="1352550" cy="1495425"/>
          </a:xfrm>
          <a:prstGeom prst="rect">
            <a:avLst/>
          </a:prstGeom>
          <a:noFill/>
          <a:ln w="9525">
            <a:noFill/>
            <a:miter lim="800000"/>
            <a:headEnd/>
            <a:tailEnd/>
          </a:ln>
          <a:effectLst/>
        </p:spPr>
      </p:pic>
      <p:sp>
        <p:nvSpPr>
          <p:cNvPr id="8" name="TextBox 7"/>
          <p:cNvSpPr txBox="1"/>
          <p:nvPr/>
        </p:nvSpPr>
        <p:spPr>
          <a:xfrm>
            <a:off x="357158" y="785794"/>
            <a:ext cx="8215370" cy="1282402"/>
          </a:xfrm>
          <a:prstGeom prst="rect">
            <a:avLst/>
          </a:prstGeom>
          <a:noFill/>
        </p:spPr>
        <p:txBody>
          <a:bodyPr wrap="square" rtlCol="0">
            <a:spAutoFit/>
          </a:bodyPr>
          <a:lstStyle/>
          <a:p>
            <a:pPr>
              <a:lnSpc>
                <a:spcPct val="150000"/>
              </a:lnSpc>
            </a:pPr>
            <a:r>
              <a:rPr lang="en-US" altLang="zh-CN" dirty="0" smtClean="0"/>
              <a:t>On the back of MT4000/5000 series,  there is a little cover, remove the cover,  users could see the DIP switches, which is for setting HMI in different working modes. The corresponding working modes of the setting are as follows:</a:t>
            </a:r>
          </a:p>
        </p:txBody>
      </p:sp>
      <p:graphicFrame>
        <p:nvGraphicFramePr>
          <p:cNvPr id="9" name="表格 8"/>
          <p:cNvGraphicFramePr>
            <a:graphicFrameLocks noGrp="1"/>
          </p:cNvGraphicFramePr>
          <p:nvPr/>
        </p:nvGraphicFramePr>
        <p:xfrm>
          <a:off x="2262214" y="2503494"/>
          <a:ext cx="6096000" cy="1854200"/>
        </p:xfrm>
        <a:graphic>
          <a:graphicData uri="http://schemas.openxmlformats.org/drawingml/2006/table">
            <a:tbl>
              <a:tblPr firstRow="1" bandRow="1">
                <a:tableStyleId>{5C22544A-7EE6-4342-B048-85BDC9FD1C3A}</a:tableStyleId>
              </a:tblPr>
              <a:tblGrid>
                <a:gridCol w="1500198"/>
                <a:gridCol w="1500198"/>
                <a:gridCol w="3095604"/>
              </a:tblGrid>
              <a:tr h="370840">
                <a:tc>
                  <a:txBody>
                    <a:bodyPr/>
                    <a:lstStyle/>
                    <a:p>
                      <a:r>
                        <a:rPr lang="en-US" altLang="zh-CN" dirty="0" smtClean="0">
                          <a:solidFill>
                            <a:schemeClr val="tx1"/>
                          </a:solidFill>
                        </a:rPr>
                        <a:t>SW1</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smtClean="0">
                          <a:solidFill>
                            <a:schemeClr val="tx1"/>
                          </a:solidFill>
                        </a:rPr>
                        <a:t>SW2</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smtClean="0">
                          <a:solidFill>
                            <a:schemeClr val="tx1"/>
                          </a:solidFill>
                        </a:rPr>
                        <a:t>Working mode</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altLang="zh-CN" dirty="0" smtClean="0">
                          <a:solidFill>
                            <a:schemeClr val="tx1"/>
                          </a:solidFill>
                        </a:rPr>
                        <a:t>OFF</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smtClean="0">
                          <a:solidFill>
                            <a:schemeClr val="tx1"/>
                          </a:solidFill>
                        </a:rPr>
                        <a:t>OFF</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smtClean="0">
                          <a:solidFill>
                            <a:schemeClr val="tx1"/>
                          </a:solidFill>
                        </a:rPr>
                        <a:t>Normal</a:t>
                      </a:r>
                      <a:r>
                        <a:rPr lang="en-US" altLang="zh-CN" baseline="0" dirty="0" smtClean="0">
                          <a:solidFill>
                            <a:schemeClr val="tx1"/>
                          </a:solidFill>
                        </a:rPr>
                        <a:t> Working Mode</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altLang="zh-CN" dirty="0" smtClean="0">
                          <a:solidFill>
                            <a:schemeClr val="tx1"/>
                          </a:solidFill>
                        </a:rPr>
                        <a:t>ON</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smtClean="0">
                          <a:solidFill>
                            <a:schemeClr val="tx1"/>
                          </a:solidFill>
                        </a:rPr>
                        <a:t>OFF</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smtClean="0">
                          <a:solidFill>
                            <a:schemeClr val="tx1"/>
                          </a:solidFill>
                        </a:rPr>
                        <a:t>Firmware Update Mode</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altLang="zh-CN" dirty="0" smtClean="0">
                          <a:solidFill>
                            <a:schemeClr val="tx1"/>
                          </a:solidFill>
                        </a:rPr>
                        <a:t>OFF</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smtClean="0">
                          <a:solidFill>
                            <a:schemeClr val="tx1"/>
                          </a:solidFill>
                        </a:rPr>
                        <a:t>ON</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smtClean="0">
                          <a:solidFill>
                            <a:schemeClr val="tx1"/>
                          </a:solidFill>
                        </a:rPr>
                        <a:t>Touch Screen Calibrate Mode</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altLang="zh-CN" dirty="0" smtClean="0">
                          <a:solidFill>
                            <a:schemeClr val="tx1"/>
                          </a:solidFill>
                        </a:rPr>
                        <a:t>ON</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smtClean="0">
                          <a:solidFill>
                            <a:schemeClr val="tx1"/>
                          </a:solidFill>
                        </a:rPr>
                        <a:t>ON</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dirty="0" smtClean="0">
                          <a:solidFill>
                            <a:schemeClr val="tx1"/>
                          </a:solidFill>
                        </a:rPr>
                        <a:t>System</a:t>
                      </a:r>
                      <a:r>
                        <a:rPr lang="en-US" altLang="zh-CN" baseline="0" dirty="0" smtClean="0">
                          <a:solidFill>
                            <a:schemeClr val="tx1"/>
                          </a:solidFill>
                        </a:rPr>
                        <a:t> Setting Mode</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主题2">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130039" tIns="65020" rIns="130039" bIns="65020" numCol="1" anchor="ctr" anchorCtr="0" compatLnSpc="1">
        <a:prstTxWarp prst="textNoShape">
          <a:avLst/>
        </a:prstTxWarp>
      </a:bodyPr>
      <a:lstStyle>
        <a:defPPr marL="0" marR="0" indent="0" algn="l" defTabSz="1300163"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DC0000"/>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130039" tIns="65020" rIns="130039" bIns="65020" numCol="1" anchor="ctr" anchorCtr="0" compatLnSpc="1">
        <a:prstTxWarp prst="textNoShape">
          <a:avLst/>
        </a:prstTxWarp>
      </a:bodyPr>
      <a:lstStyle>
        <a:defPPr marL="0" marR="0" indent="0" algn="l" defTabSz="1300163"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DC0000"/>
            </a:solidFill>
            <a:effectLst/>
            <a:latin typeface="Tahoma"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130039" tIns="65020" rIns="130039" bIns="65020" numCol="1" anchor="ctr" anchorCtr="0" compatLnSpc="1">
        <a:prstTxWarp prst="textNoShape">
          <a:avLst/>
        </a:prstTxWarp>
      </a:bodyPr>
      <a:lstStyle>
        <a:defPPr marL="0" marR="0" indent="0" algn="l" defTabSz="1300163"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DC0000"/>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130039" tIns="65020" rIns="130039" bIns="65020" numCol="1" anchor="ctr" anchorCtr="0" compatLnSpc="1">
        <a:prstTxWarp prst="textNoShape">
          <a:avLst/>
        </a:prstTxWarp>
      </a:bodyPr>
      <a:lstStyle>
        <a:defPPr marL="0" marR="0" indent="0" algn="l" defTabSz="1300163"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DC0000"/>
            </a:solidFill>
            <a:effectLst/>
            <a:latin typeface="Tahoma" pitchFamily="34" charset="0"/>
            <a:ea typeface="宋体"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主题2</Template>
  <TotalTime>9878</TotalTime>
  <Words>4149</Words>
  <PresentationFormat>全屏显示(4:3)</PresentationFormat>
  <Paragraphs>404</Paragraphs>
  <Slides>67</Slides>
  <Notes>0</Notes>
  <HiddenSlides>0</HiddenSlides>
  <MMClips>0</MMClips>
  <ScaleCrop>false</ScaleCrop>
  <HeadingPairs>
    <vt:vector size="4" baseType="variant">
      <vt:variant>
        <vt:lpstr>主题</vt:lpstr>
      </vt:variant>
      <vt:variant>
        <vt:i4>2</vt:i4>
      </vt:variant>
      <vt:variant>
        <vt:lpstr>幻灯片标题</vt:lpstr>
      </vt:variant>
      <vt:variant>
        <vt:i4>67</vt:i4>
      </vt:variant>
    </vt:vector>
  </HeadingPairs>
  <TitlesOfParts>
    <vt:vector size="69" baseType="lpstr">
      <vt:lpstr>主题2</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sales0019</dc:creator>
  <cp:lastModifiedBy>sales0019</cp:lastModifiedBy>
  <cp:revision>203</cp:revision>
  <dcterms:created xsi:type="dcterms:W3CDTF">2014-11-19T06:55:23Z</dcterms:created>
  <dcterms:modified xsi:type="dcterms:W3CDTF">2014-12-28T17:07:43Z</dcterms:modified>
</cp:coreProperties>
</file>